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258" r:id="rId3"/>
    <p:sldId id="268" r:id="rId4"/>
    <p:sldId id="302" r:id="rId5"/>
    <p:sldId id="303" r:id="rId6"/>
    <p:sldId id="292" r:id="rId7"/>
    <p:sldId id="290" r:id="rId8"/>
    <p:sldId id="298" r:id="rId9"/>
    <p:sldId id="297" r:id="rId10"/>
    <p:sldId id="299" r:id="rId11"/>
    <p:sldId id="301" r:id="rId12"/>
    <p:sldId id="293" r:id="rId13"/>
    <p:sldId id="300" r:id="rId14"/>
    <p:sldId id="295" r:id="rId15"/>
    <p:sldId id="296" r:id="rId16"/>
    <p:sldId id="304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00"/>
    <a:srgbClr val="66FF99"/>
    <a:srgbClr val="000000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0" d="100"/>
          <a:sy n="140" d="100"/>
        </p:scale>
        <p:origin x="138" y="1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8DF7D-62A9-41D8-9A83-F9F88AB18476}" type="datetimeFigureOut">
              <a:rPr lang="en-US" smtClean="0"/>
              <a:t>2024-02-02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38321B-CF3F-4CED-8C92-235ADDDFE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5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C5A8-7C9F-487A-A824-56784F882B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2024-02-02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B5C8-DBD4-4395-A5A7-F16F67D89D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2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>
            <a:noAutofit/>
          </a:bodyPr>
          <a:lstStyle>
            <a:lvl1pPr algn="l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C5A8-7C9F-487A-A824-56784F882B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2024-02-02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B5C8-DBD4-4395-A5A7-F16F67D89D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994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C5A8-7C9F-487A-A824-56784F882B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2024-02-02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B5C8-DBD4-4395-A5A7-F16F67D89D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216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C5A8-7C9F-487A-A824-56784F882B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2024-02-02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B5C8-DBD4-4395-A5A7-F16F67D89D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124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304800" y="827711"/>
            <a:ext cx="3200400" cy="16323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657600" y="827711"/>
            <a:ext cx="5181600" cy="1608028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304800" y="2514600"/>
            <a:ext cx="3200400" cy="16849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657600" y="2514600"/>
            <a:ext cx="5181600" cy="16599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7871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C5A8-7C9F-487A-A824-56784F882B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2024-02-02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B5C8-DBD4-4395-A5A7-F16F67D89D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 rot="21437219">
            <a:off x="603111" y="1195377"/>
            <a:ext cx="8162295" cy="34311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3676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C5A8-7C9F-487A-A824-56784F882B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2024-02-02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B5C8-DBD4-4395-A5A7-F16F67D89D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 rot="21437219">
            <a:off x="603111" y="1195377"/>
            <a:ext cx="8162295" cy="3431105"/>
          </a:xfrm>
        </p:spPr>
        <p:txBody>
          <a:bodyPr/>
          <a:lstStyle>
            <a:lvl1pPr marL="457200" indent="-457200">
              <a:buFont typeface="Arial" pitchFamily="34" charset="0"/>
              <a:buChar char="•"/>
              <a:defRPr/>
            </a:lvl1pPr>
            <a:lvl2pPr marL="690563" indent="-233363">
              <a:buFont typeface="Arial" pitchFamily="34" charset="0"/>
              <a:buChar char="•"/>
              <a:defRPr/>
            </a:lvl2pPr>
            <a:lvl3pPr marL="1147763" indent="-233363">
              <a:buFont typeface="Arial" pitchFamily="34" charset="0"/>
              <a:buChar char="•"/>
              <a:defRPr/>
            </a:lvl3pPr>
            <a:lvl4pPr marL="1604963" indent="-233363">
              <a:buFont typeface="Arial" pitchFamily="34" charset="0"/>
              <a:buChar char="•"/>
              <a:defRPr/>
            </a:lvl4pPr>
            <a:lvl5pPr marL="1604963" indent="-233363"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7646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C5A8-7C9F-487A-A824-56784F882B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2024-02-02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B5C8-DBD4-4395-A5A7-F16F67D89D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37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C5A8-7C9F-487A-A824-56784F882B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2024-02-02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B5C8-DBD4-4395-A5A7-F16F67D89D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670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C5A8-7C9F-487A-A824-56784F882B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2024-02-02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B5C8-DBD4-4395-A5A7-F16F67D89D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496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C5A8-7C9F-487A-A824-56784F882B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2024-02-02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B5C8-DBD4-4395-A5A7-F16F67D89D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471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C5A8-7C9F-487A-A824-56784F882B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2024-02-02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B5C8-DBD4-4395-A5A7-F16F67D89D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359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439907">
            <a:off x="300325" y="207527"/>
            <a:ext cx="3165273" cy="871538"/>
          </a:xfrm>
        </p:spPr>
        <p:txBody>
          <a:bodyPr anchor="b">
            <a:normAutofit/>
          </a:bodyPr>
          <a:lstStyle>
            <a:lvl1pPr algn="l"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429636"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21434444">
            <a:off x="457201" y="1076326"/>
            <a:ext cx="3008313" cy="351829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C5A8-7C9F-487A-A824-56784F882B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2024-02-02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B5C8-DBD4-4395-A5A7-F16F67D89D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03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21440121"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438184">
            <a:off x="605652" y="1197530"/>
            <a:ext cx="8081065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6C5A8-7C9F-487A-A824-56784F882B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2024-02-02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6B5C8-DBD4-4395-A5A7-F16F67D89D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159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Bradley Hand ITC" pitchFamily="66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bg1"/>
          </a:solidFill>
          <a:latin typeface="Bradley Hand ITC" pitchFamily="66" charset="0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bg1"/>
          </a:solidFill>
          <a:latin typeface="Bradley Hand ITC" pitchFamily="66" charset="0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bg1"/>
          </a:solidFill>
          <a:latin typeface="Bradley Hand ITC" pitchFamily="66" charset="0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bg1"/>
          </a:solidFill>
          <a:latin typeface="Bradley Hand ITC" pitchFamily="66" charset="0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bg1"/>
          </a:solidFill>
          <a:latin typeface="Bradley Hand ITC" pitchFamily="66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audio" Target="../media/media9.wav"/><Relationship Id="rId26" Type="http://schemas.openxmlformats.org/officeDocument/2006/relationships/image" Target="../media/image17.png"/><Relationship Id="rId3" Type="http://schemas.microsoft.com/office/2007/relationships/media" Target="../media/media2.wav"/><Relationship Id="rId21" Type="http://schemas.openxmlformats.org/officeDocument/2006/relationships/slideLayout" Target="../slideLayouts/slideLayout10.xml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microsoft.com/office/2007/relationships/media" Target="../media/media9.wav"/><Relationship Id="rId25" Type="http://schemas.openxmlformats.org/officeDocument/2006/relationships/image" Target="../media/image15.png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audio" Target="../media/media10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image" Target="../media/image13.png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openxmlformats.org/officeDocument/2006/relationships/image" Target="../media/image12.png"/><Relationship Id="rId10" Type="http://schemas.openxmlformats.org/officeDocument/2006/relationships/audio" Target="../media/media5.wav"/><Relationship Id="rId19" Type="http://schemas.microsoft.com/office/2007/relationships/media" Target="../media/media10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image" Target="../media/image16.png"/><Relationship Id="rId27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13" Type="http://schemas.microsoft.com/office/2007/relationships/media" Target="../media/media12.wav"/><Relationship Id="rId18" Type="http://schemas.openxmlformats.org/officeDocument/2006/relationships/audio" Target="../media/media14.wav"/><Relationship Id="rId26" Type="http://schemas.openxmlformats.org/officeDocument/2006/relationships/image" Target="../media/image20.png"/><Relationship Id="rId3" Type="http://schemas.microsoft.com/office/2007/relationships/media" Target="../media/media7.wav"/><Relationship Id="rId21" Type="http://schemas.openxmlformats.org/officeDocument/2006/relationships/slideLayout" Target="../slideLayouts/slideLayout10.xml"/><Relationship Id="rId7" Type="http://schemas.microsoft.com/office/2007/relationships/media" Target="../media/media9.wav"/><Relationship Id="rId12" Type="http://schemas.openxmlformats.org/officeDocument/2006/relationships/audio" Target="../media/media11.wav"/><Relationship Id="rId17" Type="http://schemas.microsoft.com/office/2007/relationships/media" Target="../media/media14.wav"/><Relationship Id="rId25" Type="http://schemas.openxmlformats.org/officeDocument/2006/relationships/image" Target="../media/image17.png"/><Relationship Id="rId2" Type="http://schemas.openxmlformats.org/officeDocument/2006/relationships/audio" Target="../media/media6.wav"/><Relationship Id="rId16" Type="http://schemas.openxmlformats.org/officeDocument/2006/relationships/audio" Target="../media/media13.wav"/><Relationship Id="rId20" Type="http://schemas.openxmlformats.org/officeDocument/2006/relationships/audio" Target="../media/media15.wav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11" Type="http://schemas.microsoft.com/office/2007/relationships/media" Target="../media/media11.wav"/><Relationship Id="rId24" Type="http://schemas.openxmlformats.org/officeDocument/2006/relationships/image" Target="../media/image13.png"/><Relationship Id="rId5" Type="http://schemas.microsoft.com/office/2007/relationships/media" Target="../media/media8.wav"/><Relationship Id="rId15" Type="http://schemas.microsoft.com/office/2007/relationships/media" Target="../media/media13.wav"/><Relationship Id="rId23" Type="http://schemas.openxmlformats.org/officeDocument/2006/relationships/image" Target="../media/image19.png"/><Relationship Id="rId10" Type="http://schemas.openxmlformats.org/officeDocument/2006/relationships/audio" Target="../media/media10.wav"/><Relationship Id="rId19" Type="http://schemas.microsoft.com/office/2007/relationships/media" Target="../media/media15.wav"/><Relationship Id="rId4" Type="http://schemas.openxmlformats.org/officeDocument/2006/relationships/audio" Target="../media/media7.wav"/><Relationship Id="rId9" Type="http://schemas.microsoft.com/office/2007/relationships/media" Target="../media/media10.wav"/><Relationship Id="rId14" Type="http://schemas.openxmlformats.org/officeDocument/2006/relationships/audio" Target="../media/media12.wav"/><Relationship Id="rId22" Type="http://schemas.openxmlformats.org/officeDocument/2006/relationships/image" Target="../media/image16.png"/><Relationship Id="rId27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24350"/>
            <a:ext cx="750094" cy="5572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13432"/>
            <a:ext cx="1471613" cy="878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55" y="209550"/>
            <a:ext cx="7315199" cy="389561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 rot="21391265">
            <a:off x="1282890" y="1007856"/>
            <a:ext cx="6578218" cy="2299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Eraser" pitchFamily="2" charset="0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prstClr val="white"/>
                </a:solidFill>
              </a:rPr>
              <a:t>Compensating Room Effect with EQ</a:t>
            </a:r>
          </a:p>
          <a:p>
            <a:r>
              <a:rPr lang="en-US" sz="2400" dirty="0">
                <a:solidFill>
                  <a:prstClr val="white"/>
                </a:solidFill>
              </a:rPr>
              <a:t>Hadi Sumoro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26863">
            <a:off x="6661891" y="4238194"/>
            <a:ext cx="1916218" cy="45542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6584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22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C3342A28-A723-4218-8D1B-898AD15F619D}"/>
              </a:ext>
            </a:extLst>
          </p:cNvPr>
          <p:cNvSpPr txBox="1">
            <a:spLocks/>
          </p:cNvSpPr>
          <p:nvPr/>
        </p:nvSpPr>
        <p:spPr>
          <a:xfrm>
            <a:off x="1066800" y="1047750"/>
            <a:ext cx="7010400" cy="2590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Please use Headphones!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Click on the loudspeaker icons to play the sound.</a:t>
            </a:r>
          </a:p>
          <a:p>
            <a:pPr algn="ctr"/>
            <a:r>
              <a:rPr lang="en-US" i="1" dirty="0"/>
              <a:t>PDF: Use Adobe Reader</a:t>
            </a:r>
            <a:br>
              <a:rPr lang="en-US" i="1" dirty="0"/>
            </a:br>
            <a:r>
              <a:rPr lang="en-US" i="1" dirty="0"/>
              <a:t>PPSX: Requires Office 2016 or newer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The numbers represent the listener positions.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33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C3342A28-A723-4218-8D1B-898AD15F619D}"/>
              </a:ext>
            </a:extLst>
          </p:cNvPr>
          <p:cNvSpPr txBox="1">
            <a:spLocks/>
          </p:cNvSpPr>
          <p:nvPr/>
        </p:nvSpPr>
        <p:spPr>
          <a:xfrm>
            <a:off x="1066800" y="1047750"/>
            <a:ext cx="7010400" cy="259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Listening 1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No EQ</a:t>
            </a:r>
          </a:p>
          <a:p>
            <a:pPr algn="ctr"/>
            <a:r>
              <a:rPr lang="en-US" dirty="0"/>
              <a:t>Vs</a:t>
            </a:r>
          </a:p>
          <a:p>
            <a:pPr algn="ctr"/>
            <a:r>
              <a:rPr lang="en-US" dirty="0"/>
              <a:t>EQ to flatten each Loudspeaker on-axis response</a:t>
            </a:r>
          </a:p>
        </p:txBody>
      </p:sp>
    </p:spTree>
    <p:extLst>
      <p:ext uri="{BB962C8B-B14F-4D97-AF65-F5344CB8AC3E}">
        <p14:creationId xmlns:p14="http://schemas.microsoft.com/office/powerpoint/2010/main" val="2794113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05391C8-11E1-4123-9233-12282C5381A0}"/>
              </a:ext>
            </a:extLst>
          </p:cNvPr>
          <p:cNvSpPr/>
          <p:nvPr/>
        </p:nvSpPr>
        <p:spPr>
          <a:xfrm>
            <a:off x="4129944" y="2654562"/>
            <a:ext cx="4343400" cy="868126"/>
          </a:xfrm>
          <a:prstGeom prst="roundRect">
            <a:avLst/>
          </a:prstGeom>
          <a:solidFill>
            <a:srgbClr val="FFCC00">
              <a:alpha val="20000"/>
            </a:srgbClr>
          </a:solidFill>
          <a:ln>
            <a:solidFill>
              <a:srgbClr val="92D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F368AA2-09E8-4A7A-B888-3167AD9B28AB}"/>
              </a:ext>
            </a:extLst>
          </p:cNvPr>
          <p:cNvSpPr/>
          <p:nvPr/>
        </p:nvSpPr>
        <p:spPr>
          <a:xfrm>
            <a:off x="4129944" y="1767408"/>
            <a:ext cx="4343400" cy="868126"/>
          </a:xfrm>
          <a:prstGeom prst="roundRect">
            <a:avLst/>
          </a:prstGeom>
          <a:solidFill>
            <a:srgbClr val="66FF99">
              <a:alpha val="2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64718482-7170-4BF3-94C0-E35158B45E37}"/>
              </a:ext>
            </a:extLst>
          </p:cNvPr>
          <p:cNvSpPr txBox="1">
            <a:spLocks/>
          </p:cNvSpPr>
          <p:nvPr/>
        </p:nvSpPr>
        <p:spPr>
          <a:xfrm>
            <a:off x="-3542" y="0"/>
            <a:ext cx="1527542" cy="20955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Sound System Optimization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E7B57B52-B635-4160-B0EC-186819905ED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56" y="1818085"/>
            <a:ext cx="3424894" cy="165402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F0FBBB24-8AD2-4A8D-8DFA-A65597EAAEF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9" y="177435"/>
            <a:ext cx="7318742" cy="1578552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68B41CE4-39EA-4CDB-B2C4-CDB3C2C10EF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9" y="3544403"/>
            <a:ext cx="7270056" cy="1586974"/>
          </a:xfrm>
          <a:prstGeom prst="rect">
            <a:avLst/>
          </a:prstGeo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4466A270-FBE2-43A2-89F2-C3403E892F8C}"/>
              </a:ext>
            </a:extLst>
          </p:cNvPr>
          <p:cNvSpPr txBox="1">
            <a:spLocks/>
          </p:cNvSpPr>
          <p:nvPr/>
        </p:nvSpPr>
        <p:spPr>
          <a:xfrm>
            <a:off x="4363256" y="1757114"/>
            <a:ext cx="3655829" cy="3035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No EQ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2E2539D9-2F8F-49C6-ABCE-D28F29C4EC7E}"/>
              </a:ext>
            </a:extLst>
          </p:cNvPr>
          <p:cNvSpPr txBox="1">
            <a:spLocks/>
          </p:cNvSpPr>
          <p:nvPr/>
        </p:nvSpPr>
        <p:spPr>
          <a:xfrm>
            <a:off x="4363257" y="2645320"/>
            <a:ext cx="3655828" cy="3003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EQ: on-axis flat mag and </a:t>
            </a:r>
            <a:r>
              <a:rPr lang="en-US" sz="1600" dirty="0" err="1"/>
              <a:t>phs</a:t>
            </a:r>
            <a:endParaRPr lang="en-US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41CE75-04BD-4A05-AE34-5C64282C9D8E}"/>
              </a:ext>
            </a:extLst>
          </p:cNvPr>
          <p:cNvSpPr txBox="1"/>
          <p:nvPr/>
        </p:nvSpPr>
        <p:spPr>
          <a:xfrm>
            <a:off x="4231649" y="1931712"/>
            <a:ext cx="263214" cy="27699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E9B98E-8731-47B9-A973-68EDBD92B859}"/>
              </a:ext>
            </a:extLst>
          </p:cNvPr>
          <p:cNvSpPr txBox="1"/>
          <p:nvPr/>
        </p:nvSpPr>
        <p:spPr>
          <a:xfrm>
            <a:off x="5152693" y="1926225"/>
            <a:ext cx="263214" cy="27699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0A86DB-60BD-482A-8951-CF8EEB46DE50}"/>
              </a:ext>
            </a:extLst>
          </p:cNvPr>
          <p:cNvSpPr txBox="1"/>
          <p:nvPr/>
        </p:nvSpPr>
        <p:spPr>
          <a:xfrm>
            <a:off x="5984250" y="1933756"/>
            <a:ext cx="263214" cy="27699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B8996A-EEE2-4487-88FA-AF5E97167E39}"/>
              </a:ext>
            </a:extLst>
          </p:cNvPr>
          <p:cNvSpPr txBox="1"/>
          <p:nvPr/>
        </p:nvSpPr>
        <p:spPr>
          <a:xfrm>
            <a:off x="6849542" y="1924472"/>
            <a:ext cx="263214" cy="27699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F0511C-7143-45BE-8EBB-B291F707F7D4}"/>
              </a:ext>
            </a:extLst>
          </p:cNvPr>
          <p:cNvSpPr txBox="1"/>
          <p:nvPr/>
        </p:nvSpPr>
        <p:spPr>
          <a:xfrm>
            <a:off x="7682276" y="1929763"/>
            <a:ext cx="263214" cy="27699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F50960-BB63-44D2-AD69-9C05414B6A90}"/>
              </a:ext>
            </a:extLst>
          </p:cNvPr>
          <p:cNvSpPr txBox="1"/>
          <p:nvPr/>
        </p:nvSpPr>
        <p:spPr>
          <a:xfrm>
            <a:off x="4231649" y="2807131"/>
            <a:ext cx="263214" cy="27699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5DC68E3-FA07-42F0-8355-FA0D912D5854}"/>
              </a:ext>
            </a:extLst>
          </p:cNvPr>
          <p:cNvSpPr txBox="1"/>
          <p:nvPr/>
        </p:nvSpPr>
        <p:spPr>
          <a:xfrm>
            <a:off x="5152693" y="2801644"/>
            <a:ext cx="263214" cy="27699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B753505-16D1-4E8B-8A58-FA9D93121495}"/>
              </a:ext>
            </a:extLst>
          </p:cNvPr>
          <p:cNvSpPr txBox="1"/>
          <p:nvPr/>
        </p:nvSpPr>
        <p:spPr>
          <a:xfrm>
            <a:off x="5984250" y="2809175"/>
            <a:ext cx="263214" cy="27699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096230F-4739-4765-A245-E0061F4DEDCD}"/>
              </a:ext>
            </a:extLst>
          </p:cNvPr>
          <p:cNvSpPr txBox="1"/>
          <p:nvPr/>
        </p:nvSpPr>
        <p:spPr>
          <a:xfrm>
            <a:off x="6849542" y="2799891"/>
            <a:ext cx="263214" cy="27699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0555A9F-3785-4356-BDA2-A55D52B6B82E}"/>
              </a:ext>
            </a:extLst>
          </p:cNvPr>
          <p:cNvSpPr txBox="1"/>
          <p:nvPr/>
        </p:nvSpPr>
        <p:spPr>
          <a:xfrm>
            <a:off x="7682276" y="2805182"/>
            <a:ext cx="263214" cy="27699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8631556-C430-40D3-959D-D7FA1F50DB8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12629" y="177237"/>
            <a:ext cx="3659371" cy="15869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9F61124-F6D8-4496-B06A-69D5049FAF0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15069" y="3541206"/>
            <a:ext cx="3656931" cy="158697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B40E9E1-96D4-4CB4-BA68-5670416E6B90}"/>
              </a:ext>
            </a:extLst>
          </p:cNvPr>
          <p:cNvSpPr txBox="1"/>
          <p:nvPr/>
        </p:nvSpPr>
        <p:spPr>
          <a:xfrm>
            <a:off x="2916376" y="438150"/>
            <a:ext cx="15465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Listener Locations,</a:t>
            </a:r>
          </a:p>
          <a:p>
            <a:pPr algn="ctr"/>
            <a:r>
              <a:rPr lang="en-US" sz="1000" dirty="0"/>
              <a:t>With Room Effect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BA8E6E-2814-4D88-AC61-60A880695269}"/>
              </a:ext>
            </a:extLst>
          </p:cNvPr>
          <p:cNvSpPr txBox="1"/>
          <p:nvPr/>
        </p:nvSpPr>
        <p:spPr>
          <a:xfrm>
            <a:off x="2916375" y="3837693"/>
            <a:ext cx="15465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Listener Locations,</a:t>
            </a:r>
          </a:p>
          <a:p>
            <a:pPr algn="ctr"/>
            <a:r>
              <a:rPr lang="en-US" sz="1000" dirty="0"/>
              <a:t>With Room Effect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020782E-AFFB-43E2-A54C-72C35D6C76CE}"/>
              </a:ext>
            </a:extLst>
          </p:cNvPr>
          <p:cNvSpPr txBox="1"/>
          <p:nvPr/>
        </p:nvSpPr>
        <p:spPr>
          <a:xfrm>
            <a:off x="4902478" y="1061616"/>
            <a:ext cx="19088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On-Axis Each Loudspeaker,</a:t>
            </a:r>
          </a:p>
          <a:p>
            <a:pPr algn="ctr"/>
            <a:r>
              <a:rPr lang="en-US" sz="1200" dirty="0"/>
              <a:t>No Room Effect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BF6693B-A98D-4212-8812-A726935408BF}"/>
              </a:ext>
            </a:extLst>
          </p:cNvPr>
          <p:cNvSpPr txBox="1"/>
          <p:nvPr/>
        </p:nvSpPr>
        <p:spPr>
          <a:xfrm>
            <a:off x="4902478" y="4476750"/>
            <a:ext cx="19088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On-Axis Each Loudspeaker,</a:t>
            </a:r>
          </a:p>
          <a:p>
            <a:pPr algn="ctr"/>
            <a:r>
              <a:rPr lang="en-US" sz="1200" dirty="0"/>
              <a:t>No Room Effect</a:t>
            </a:r>
          </a:p>
        </p:txBody>
      </p:sp>
      <p:pic>
        <p:nvPicPr>
          <p:cNvPr id="3" name="NoEQ_1">
            <a:hlinkClick r:id="" action="ppaction://media"/>
            <a:extLst>
              <a:ext uri="{FF2B5EF4-FFF2-40B4-BE49-F238E27FC236}">
                <a16:creationId xmlns:a16="http://schemas.microsoft.com/office/drawing/2014/main" id="{302029F2-A8A2-9137-6AD3-2EC1B99D43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320039" y="1985295"/>
            <a:ext cx="609600" cy="609600"/>
          </a:xfrm>
          <a:prstGeom prst="rect">
            <a:avLst/>
          </a:prstGeom>
        </p:spPr>
      </p:pic>
      <p:pic>
        <p:nvPicPr>
          <p:cNvPr id="4" name="NoEQ_2">
            <a:hlinkClick r:id="" action="ppaction://media"/>
            <a:extLst>
              <a:ext uri="{FF2B5EF4-FFF2-40B4-BE49-F238E27FC236}">
                <a16:creationId xmlns:a16="http://schemas.microsoft.com/office/drawing/2014/main" id="{AABB0D1B-A7EC-5750-2F08-1EDB963D34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217250" y="1985295"/>
            <a:ext cx="609600" cy="609600"/>
          </a:xfrm>
          <a:prstGeom prst="rect">
            <a:avLst/>
          </a:prstGeom>
        </p:spPr>
      </p:pic>
      <p:pic>
        <p:nvPicPr>
          <p:cNvPr id="7" name="NoEQ_3">
            <a:hlinkClick r:id="" action="ppaction://media"/>
            <a:extLst>
              <a:ext uri="{FF2B5EF4-FFF2-40B4-BE49-F238E27FC236}">
                <a16:creationId xmlns:a16="http://schemas.microsoft.com/office/drawing/2014/main" id="{243712D4-5C9B-6562-34AA-41B6CCE34DA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6068682" y="1985295"/>
            <a:ext cx="609600" cy="609600"/>
          </a:xfrm>
          <a:prstGeom prst="rect">
            <a:avLst/>
          </a:prstGeom>
        </p:spPr>
      </p:pic>
      <p:pic>
        <p:nvPicPr>
          <p:cNvPr id="11" name="NoEQ_4">
            <a:hlinkClick r:id="" action="ppaction://media"/>
            <a:extLst>
              <a:ext uri="{FF2B5EF4-FFF2-40B4-BE49-F238E27FC236}">
                <a16:creationId xmlns:a16="http://schemas.microsoft.com/office/drawing/2014/main" id="{815FA41F-F9C1-9F9C-690E-4E124DBA056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6911594" y="1985295"/>
            <a:ext cx="609600" cy="609600"/>
          </a:xfrm>
          <a:prstGeom prst="rect">
            <a:avLst/>
          </a:prstGeom>
        </p:spPr>
      </p:pic>
      <p:pic>
        <p:nvPicPr>
          <p:cNvPr id="12" name="NoEQ_5">
            <a:hlinkClick r:id="" action="ppaction://media"/>
            <a:extLst>
              <a:ext uri="{FF2B5EF4-FFF2-40B4-BE49-F238E27FC236}">
                <a16:creationId xmlns:a16="http://schemas.microsoft.com/office/drawing/2014/main" id="{CF73BC1A-918A-17E4-6166-D7A51FE6913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7748679" y="1981030"/>
            <a:ext cx="609600" cy="609600"/>
          </a:xfrm>
          <a:prstGeom prst="rect">
            <a:avLst/>
          </a:prstGeom>
        </p:spPr>
      </p:pic>
      <p:pic>
        <p:nvPicPr>
          <p:cNvPr id="13" name="EQ_FlatMagPhs_1">
            <a:hlinkClick r:id="" action="ppaction://media"/>
            <a:extLst>
              <a:ext uri="{FF2B5EF4-FFF2-40B4-BE49-F238E27FC236}">
                <a16:creationId xmlns:a16="http://schemas.microsoft.com/office/drawing/2014/main" id="{58B1E082-0EF7-42EE-C149-E17F82BA62C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320039" y="2888185"/>
            <a:ext cx="609600" cy="609600"/>
          </a:xfrm>
          <a:prstGeom prst="rect">
            <a:avLst/>
          </a:prstGeom>
        </p:spPr>
      </p:pic>
      <p:pic>
        <p:nvPicPr>
          <p:cNvPr id="14" name="EQ_FlatMagPhs_2">
            <a:hlinkClick r:id="" action="ppaction://media"/>
            <a:extLst>
              <a:ext uri="{FF2B5EF4-FFF2-40B4-BE49-F238E27FC236}">
                <a16:creationId xmlns:a16="http://schemas.microsoft.com/office/drawing/2014/main" id="{3CCB04D8-7C52-51FF-7062-C577EA5899D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224385" y="2893316"/>
            <a:ext cx="609600" cy="609600"/>
          </a:xfrm>
          <a:prstGeom prst="rect">
            <a:avLst/>
          </a:prstGeom>
        </p:spPr>
      </p:pic>
      <p:pic>
        <p:nvPicPr>
          <p:cNvPr id="15" name="EQ_FlatMagPhs_3">
            <a:hlinkClick r:id="" action="ppaction://media"/>
            <a:extLst>
              <a:ext uri="{FF2B5EF4-FFF2-40B4-BE49-F238E27FC236}">
                <a16:creationId xmlns:a16="http://schemas.microsoft.com/office/drawing/2014/main" id="{38159302-D8E7-349C-33C4-AA855C6947FD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6063130" y="2894274"/>
            <a:ext cx="609600" cy="609600"/>
          </a:xfrm>
          <a:prstGeom prst="rect">
            <a:avLst/>
          </a:prstGeom>
        </p:spPr>
      </p:pic>
      <p:pic>
        <p:nvPicPr>
          <p:cNvPr id="16" name="EQ_FlatMagPhs_4">
            <a:hlinkClick r:id="" action="ppaction://media"/>
            <a:extLst>
              <a:ext uri="{FF2B5EF4-FFF2-40B4-BE49-F238E27FC236}">
                <a16:creationId xmlns:a16="http://schemas.microsoft.com/office/drawing/2014/main" id="{5491ABEF-4A40-90E9-FC7C-B23ED03F027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6937450" y="2867074"/>
            <a:ext cx="609600" cy="609600"/>
          </a:xfrm>
          <a:prstGeom prst="rect">
            <a:avLst/>
          </a:prstGeom>
        </p:spPr>
      </p:pic>
      <p:pic>
        <p:nvPicPr>
          <p:cNvPr id="17" name="EQ_FlatMagPhs_5">
            <a:hlinkClick r:id="" action="ppaction://media"/>
            <a:extLst>
              <a:ext uri="{FF2B5EF4-FFF2-40B4-BE49-F238E27FC236}">
                <a16:creationId xmlns:a16="http://schemas.microsoft.com/office/drawing/2014/main" id="{DFB2AF42-5399-906E-F12C-ECFCBCC23D9B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7752370" y="2867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2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2" grpId="0" animBg="1"/>
      <p:bldP spid="10" grpId="0"/>
      <p:bldP spid="33" grpId="0"/>
      <p:bldP spid="34" grpId="0"/>
      <p:bldP spid="35" grpId="0"/>
      <p:bldP spid="36" grpId="0"/>
      <p:bldP spid="37" grpId="0"/>
      <p:bldP spid="39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C3342A28-A723-4218-8D1B-898AD15F619D}"/>
              </a:ext>
            </a:extLst>
          </p:cNvPr>
          <p:cNvSpPr txBox="1">
            <a:spLocks/>
          </p:cNvSpPr>
          <p:nvPr/>
        </p:nvSpPr>
        <p:spPr>
          <a:xfrm>
            <a:off x="1143000" y="1123950"/>
            <a:ext cx="7010400" cy="259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Listening 2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EQ to flatten the spatial average of the 5x chosen listener positions</a:t>
            </a:r>
          </a:p>
          <a:p>
            <a:pPr algn="ctr"/>
            <a:r>
              <a:rPr lang="en-US" dirty="0"/>
              <a:t>Vs</a:t>
            </a:r>
          </a:p>
          <a:p>
            <a:pPr algn="ctr"/>
            <a:r>
              <a:rPr lang="en-US" dirty="0"/>
              <a:t>EQ to flatten each Loudspeaker on-axis response</a:t>
            </a:r>
          </a:p>
        </p:txBody>
      </p:sp>
    </p:spTree>
    <p:extLst>
      <p:ext uri="{BB962C8B-B14F-4D97-AF65-F5344CB8AC3E}">
        <p14:creationId xmlns:p14="http://schemas.microsoft.com/office/powerpoint/2010/main" val="2154658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05391C8-11E1-4123-9233-12282C5381A0}"/>
              </a:ext>
            </a:extLst>
          </p:cNvPr>
          <p:cNvSpPr/>
          <p:nvPr/>
        </p:nvSpPr>
        <p:spPr>
          <a:xfrm>
            <a:off x="4129944" y="2654562"/>
            <a:ext cx="4343400" cy="868126"/>
          </a:xfrm>
          <a:prstGeom prst="roundRect">
            <a:avLst/>
          </a:prstGeom>
          <a:solidFill>
            <a:srgbClr val="FFCC00">
              <a:alpha val="20000"/>
            </a:srgbClr>
          </a:solidFill>
          <a:ln>
            <a:solidFill>
              <a:srgbClr val="92D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F368AA2-09E8-4A7A-B888-3167AD9B28AB}"/>
              </a:ext>
            </a:extLst>
          </p:cNvPr>
          <p:cNvSpPr/>
          <p:nvPr/>
        </p:nvSpPr>
        <p:spPr>
          <a:xfrm>
            <a:off x="4129944" y="1767408"/>
            <a:ext cx="4343400" cy="868126"/>
          </a:xfrm>
          <a:prstGeom prst="roundRect">
            <a:avLst/>
          </a:prstGeom>
          <a:solidFill>
            <a:srgbClr val="66FF99">
              <a:alpha val="2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64718482-7170-4BF3-94C0-E35158B45E37}"/>
              </a:ext>
            </a:extLst>
          </p:cNvPr>
          <p:cNvSpPr txBox="1">
            <a:spLocks/>
          </p:cNvSpPr>
          <p:nvPr/>
        </p:nvSpPr>
        <p:spPr>
          <a:xfrm>
            <a:off x="-3542" y="0"/>
            <a:ext cx="1527542" cy="20955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Sound System Optimization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E7B57B52-B635-4160-B0EC-186819905ED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56" y="1818085"/>
            <a:ext cx="3424894" cy="165402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FBBB24-8AD2-4A8D-8DFA-A65597EAAEF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792" y="157104"/>
            <a:ext cx="7210616" cy="1600010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68B41CE4-39EA-4CDB-B2C4-CDB3C2C10EF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9" y="3544403"/>
            <a:ext cx="7270056" cy="1586974"/>
          </a:xfrm>
          <a:prstGeom prst="rect">
            <a:avLst/>
          </a:prstGeo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4466A270-FBE2-43A2-89F2-C3403E892F8C}"/>
              </a:ext>
            </a:extLst>
          </p:cNvPr>
          <p:cNvSpPr txBox="1">
            <a:spLocks/>
          </p:cNvSpPr>
          <p:nvPr/>
        </p:nvSpPr>
        <p:spPr>
          <a:xfrm>
            <a:off x="4363256" y="1757114"/>
            <a:ext cx="3655829" cy="3035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EQ: calculated flat spatial average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2E2539D9-2F8F-49C6-ABCE-D28F29C4EC7E}"/>
              </a:ext>
            </a:extLst>
          </p:cNvPr>
          <p:cNvSpPr txBox="1">
            <a:spLocks/>
          </p:cNvSpPr>
          <p:nvPr/>
        </p:nvSpPr>
        <p:spPr>
          <a:xfrm>
            <a:off x="4363257" y="2645320"/>
            <a:ext cx="3655828" cy="3003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EQ: on-axis flat mag and </a:t>
            </a:r>
            <a:r>
              <a:rPr lang="en-US" sz="1600" dirty="0" err="1"/>
              <a:t>phs</a:t>
            </a:r>
            <a:endParaRPr lang="en-US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41CE75-04BD-4A05-AE34-5C64282C9D8E}"/>
              </a:ext>
            </a:extLst>
          </p:cNvPr>
          <p:cNvSpPr txBox="1"/>
          <p:nvPr/>
        </p:nvSpPr>
        <p:spPr>
          <a:xfrm>
            <a:off x="4231649" y="1931712"/>
            <a:ext cx="263214" cy="27699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E9B98E-8731-47B9-A973-68EDBD92B859}"/>
              </a:ext>
            </a:extLst>
          </p:cNvPr>
          <p:cNvSpPr txBox="1"/>
          <p:nvPr/>
        </p:nvSpPr>
        <p:spPr>
          <a:xfrm>
            <a:off x="5152693" y="1926225"/>
            <a:ext cx="263214" cy="27699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0A86DB-60BD-482A-8951-CF8EEB46DE50}"/>
              </a:ext>
            </a:extLst>
          </p:cNvPr>
          <p:cNvSpPr txBox="1"/>
          <p:nvPr/>
        </p:nvSpPr>
        <p:spPr>
          <a:xfrm>
            <a:off x="5984250" y="1933756"/>
            <a:ext cx="263214" cy="27699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B8996A-EEE2-4487-88FA-AF5E97167E39}"/>
              </a:ext>
            </a:extLst>
          </p:cNvPr>
          <p:cNvSpPr txBox="1"/>
          <p:nvPr/>
        </p:nvSpPr>
        <p:spPr>
          <a:xfrm>
            <a:off x="6849542" y="1924472"/>
            <a:ext cx="263214" cy="27699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F0511C-7143-45BE-8EBB-B291F707F7D4}"/>
              </a:ext>
            </a:extLst>
          </p:cNvPr>
          <p:cNvSpPr txBox="1"/>
          <p:nvPr/>
        </p:nvSpPr>
        <p:spPr>
          <a:xfrm>
            <a:off x="7682276" y="1929763"/>
            <a:ext cx="263214" cy="27699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F50960-BB63-44D2-AD69-9C05414B6A90}"/>
              </a:ext>
            </a:extLst>
          </p:cNvPr>
          <p:cNvSpPr txBox="1"/>
          <p:nvPr/>
        </p:nvSpPr>
        <p:spPr>
          <a:xfrm>
            <a:off x="4231649" y="2807131"/>
            <a:ext cx="263214" cy="27699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5DC68E3-FA07-42F0-8355-FA0D912D5854}"/>
              </a:ext>
            </a:extLst>
          </p:cNvPr>
          <p:cNvSpPr txBox="1"/>
          <p:nvPr/>
        </p:nvSpPr>
        <p:spPr>
          <a:xfrm>
            <a:off x="5152693" y="2801644"/>
            <a:ext cx="263214" cy="27699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B753505-16D1-4E8B-8A58-FA9D93121495}"/>
              </a:ext>
            </a:extLst>
          </p:cNvPr>
          <p:cNvSpPr txBox="1"/>
          <p:nvPr/>
        </p:nvSpPr>
        <p:spPr>
          <a:xfrm>
            <a:off x="5984250" y="2809175"/>
            <a:ext cx="263214" cy="27699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096230F-4739-4765-A245-E0061F4DEDCD}"/>
              </a:ext>
            </a:extLst>
          </p:cNvPr>
          <p:cNvSpPr txBox="1"/>
          <p:nvPr/>
        </p:nvSpPr>
        <p:spPr>
          <a:xfrm>
            <a:off x="6849542" y="2799891"/>
            <a:ext cx="263214" cy="27699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0555A9F-3785-4356-BDA2-A55D52B6B82E}"/>
              </a:ext>
            </a:extLst>
          </p:cNvPr>
          <p:cNvSpPr txBox="1"/>
          <p:nvPr/>
        </p:nvSpPr>
        <p:spPr>
          <a:xfrm>
            <a:off x="7682276" y="2805182"/>
            <a:ext cx="263214" cy="27699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2A42E85-3DA2-48F2-9532-B81F7AB1A87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15069" y="3541206"/>
            <a:ext cx="3656931" cy="15869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ABF4079-01BF-463C-875B-102BEB0B734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49182" y="157359"/>
            <a:ext cx="3622818" cy="159868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6099957-EE75-4E8C-A042-1E275EBD9478}"/>
              </a:ext>
            </a:extLst>
          </p:cNvPr>
          <p:cNvSpPr txBox="1"/>
          <p:nvPr/>
        </p:nvSpPr>
        <p:spPr>
          <a:xfrm>
            <a:off x="2916376" y="438150"/>
            <a:ext cx="15465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Listener Locations,</a:t>
            </a:r>
          </a:p>
          <a:p>
            <a:pPr algn="ctr"/>
            <a:r>
              <a:rPr lang="en-US" sz="1000" dirty="0"/>
              <a:t>With Room Effect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FE2E7D7-CB32-4833-B537-AE11BAF573BD}"/>
              </a:ext>
            </a:extLst>
          </p:cNvPr>
          <p:cNvSpPr txBox="1"/>
          <p:nvPr/>
        </p:nvSpPr>
        <p:spPr>
          <a:xfrm>
            <a:off x="2916375" y="3837693"/>
            <a:ext cx="15465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Listener Locations,</a:t>
            </a:r>
          </a:p>
          <a:p>
            <a:pPr algn="ctr"/>
            <a:r>
              <a:rPr lang="en-US" sz="1000" dirty="0"/>
              <a:t>With Room Effect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F6B88C6-F370-4CCC-9087-7478DF5AEAB7}"/>
              </a:ext>
            </a:extLst>
          </p:cNvPr>
          <p:cNvSpPr txBox="1"/>
          <p:nvPr/>
        </p:nvSpPr>
        <p:spPr>
          <a:xfrm>
            <a:off x="4902478" y="1061616"/>
            <a:ext cx="19088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On-Axis Each Loudspeaker,</a:t>
            </a:r>
          </a:p>
          <a:p>
            <a:pPr algn="ctr"/>
            <a:r>
              <a:rPr lang="en-US" sz="1200" dirty="0"/>
              <a:t>No Room Effect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6A3A314-321A-4BCF-B9DD-B3AA7C9825D2}"/>
              </a:ext>
            </a:extLst>
          </p:cNvPr>
          <p:cNvSpPr txBox="1"/>
          <p:nvPr/>
        </p:nvSpPr>
        <p:spPr>
          <a:xfrm>
            <a:off x="4902478" y="4476750"/>
            <a:ext cx="19088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On-Axis Each Loudspeaker,</a:t>
            </a:r>
          </a:p>
          <a:p>
            <a:pPr algn="ctr"/>
            <a:r>
              <a:rPr lang="en-US" sz="1200" dirty="0"/>
              <a:t>No Room Effect</a:t>
            </a:r>
          </a:p>
        </p:txBody>
      </p:sp>
      <p:pic>
        <p:nvPicPr>
          <p:cNvPr id="3" name="EQ_FlatMagPhs_1">
            <a:hlinkClick r:id="" action="ppaction://media"/>
            <a:extLst>
              <a:ext uri="{FF2B5EF4-FFF2-40B4-BE49-F238E27FC236}">
                <a16:creationId xmlns:a16="http://schemas.microsoft.com/office/drawing/2014/main" id="{36B3348A-6839-13EF-2C41-5C2882862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320039" y="2888185"/>
            <a:ext cx="609600" cy="609600"/>
          </a:xfrm>
          <a:prstGeom prst="rect">
            <a:avLst/>
          </a:prstGeom>
        </p:spPr>
      </p:pic>
      <p:pic>
        <p:nvPicPr>
          <p:cNvPr id="4" name="EQ_FlatMagPhs_2">
            <a:hlinkClick r:id="" action="ppaction://media"/>
            <a:extLst>
              <a:ext uri="{FF2B5EF4-FFF2-40B4-BE49-F238E27FC236}">
                <a16:creationId xmlns:a16="http://schemas.microsoft.com/office/drawing/2014/main" id="{A0A63E95-3B8E-0A41-AF71-1DCD28D5DBE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224385" y="2893316"/>
            <a:ext cx="609600" cy="609600"/>
          </a:xfrm>
          <a:prstGeom prst="rect">
            <a:avLst/>
          </a:prstGeom>
        </p:spPr>
      </p:pic>
      <p:pic>
        <p:nvPicPr>
          <p:cNvPr id="7" name="EQ_FlatMagPhs_3">
            <a:hlinkClick r:id="" action="ppaction://media"/>
            <a:extLst>
              <a:ext uri="{FF2B5EF4-FFF2-40B4-BE49-F238E27FC236}">
                <a16:creationId xmlns:a16="http://schemas.microsoft.com/office/drawing/2014/main" id="{B2CCC930-001A-0035-FC2C-84372DE6B7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6063130" y="2894274"/>
            <a:ext cx="609600" cy="609600"/>
          </a:xfrm>
          <a:prstGeom prst="rect">
            <a:avLst/>
          </a:prstGeom>
        </p:spPr>
      </p:pic>
      <p:pic>
        <p:nvPicPr>
          <p:cNvPr id="11" name="EQ_FlatMagPhs_4">
            <a:hlinkClick r:id="" action="ppaction://media"/>
            <a:extLst>
              <a:ext uri="{FF2B5EF4-FFF2-40B4-BE49-F238E27FC236}">
                <a16:creationId xmlns:a16="http://schemas.microsoft.com/office/drawing/2014/main" id="{F9F2B231-34F3-B4D1-D870-9EE9A6E8498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6937450" y="2867074"/>
            <a:ext cx="609600" cy="609600"/>
          </a:xfrm>
          <a:prstGeom prst="rect">
            <a:avLst/>
          </a:prstGeom>
        </p:spPr>
      </p:pic>
      <p:pic>
        <p:nvPicPr>
          <p:cNvPr id="12" name="EQ_FlatMagPhs_5">
            <a:hlinkClick r:id="" action="ppaction://media"/>
            <a:extLst>
              <a:ext uri="{FF2B5EF4-FFF2-40B4-BE49-F238E27FC236}">
                <a16:creationId xmlns:a16="http://schemas.microsoft.com/office/drawing/2014/main" id="{0B19C3C4-31B3-CABF-CC52-967974D955B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7752370" y="2867074"/>
            <a:ext cx="609600" cy="609600"/>
          </a:xfrm>
          <a:prstGeom prst="rect">
            <a:avLst/>
          </a:prstGeom>
        </p:spPr>
      </p:pic>
      <p:pic>
        <p:nvPicPr>
          <p:cNvPr id="13" name="EQ_FlatSpatialAVG_1">
            <a:hlinkClick r:id="" action="ppaction://media"/>
            <a:extLst>
              <a:ext uri="{FF2B5EF4-FFF2-40B4-BE49-F238E27FC236}">
                <a16:creationId xmlns:a16="http://schemas.microsoft.com/office/drawing/2014/main" id="{501E7A4E-CD55-0BAB-99EA-463BB0189C0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315573" y="1986656"/>
            <a:ext cx="609600" cy="609600"/>
          </a:xfrm>
          <a:prstGeom prst="rect">
            <a:avLst/>
          </a:prstGeom>
        </p:spPr>
      </p:pic>
      <p:pic>
        <p:nvPicPr>
          <p:cNvPr id="14" name="EQ_FlatSpatialAVG_2">
            <a:hlinkClick r:id="" action="ppaction://media"/>
            <a:extLst>
              <a:ext uri="{FF2B5EF4-FFF2-40B4-BE49-F238E27FC236}">
                <a16:creationId xmlns:a16="http://schemas.microsoft.com/office/drawing/2014/main" id="{3C74D405-9F79-69A4-E5DB-9D409D0159E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240142" y="1986656"/>
            <a:ext cx="609600" cy="609600"/>
          </a:xfrm>
          <a:prstGeom prst="rect">
            <a:avLst/>
          </a:prstGeom>
        </p:spPr>
      </p:pic>
      <p:pic>
        <p:nvPicPr>
          <p:cNvPr id="15" name="EQ_FlatSpatialAVG_3">
            <a:hlinkClick r:id="" action="ppaction://media"/>
            <a:extLst>
              <a:ext uri="{FF2B5EF4-FFF2-40B4-BE49-F238E27FC236}">
                <a16:creationId xmlns:a16="http://schemas.microsoft.com/office/drawing/2014/main" id="{E521A25D-1849-C4E4-A74A-47F96A3349B3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6073737" y="1986656"/>
            <a:ext cx="609600" cy="609600"/>
          </a:xfrm>
          <a:prstGeom prst="rect">
            <a:avLst/>
          </a:prstGeom>
        </p:spPr>
      </p:pic>
      <p:pic>
        <p:nvPicPr>
          <p:cNvPr id="16" name="EQ_FlatSpatialAVG_4">
            <a:hlinkClick r:id="" action="ppaction://media"/>
            <a:extLst>
              <a:ext uri="{FF2B5EF4-FFF2-40B4-BE49-F238E27FC236}">
                <a16:creationId xmlns:a16="http://schemas.microsoft.com/office/drawing/2014/main" id="{07F7EB14-C355-DE23-11C6-6A0F9838A520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6916649" y="1986656"/>
            <a:ext cx="609600" cy="609600"/>
          </a:xfrm>
          <a:prstGeom prst="rect">
            <a:avLst/>
          </a:prstGeom>
        </p:spPr>
      </p:pic>
      <p:pic>
        <p:nvPicPr>
          <p:cNvPr id="19" name="EQ_FlatSpatialAVG_5">
            <a:hlinkClick r:id="" action="ppaction://media"/>
            <a:extLst>
              <a:ext uri="{FF2B5EF4-FFF2-40B4-BE49-F238E27FC236}">
                <a16:creationId xmlns:a16="http://schemas.microsoft.com/office/drawing/2014/main" id="{009CADF1-5C3E-2837-CC3F-DE5BFABEEEE3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7748679" y="19972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34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FC55E55D-26DB-44F3-8BC1-7DA38C4B455A}"/>
              </a:ext>
            </a:extLst>
          </p:cNvPr>
          <p:cNvSpPr txBox="1">
            <a:spLocks/>
          </p:cNvSpPr>
          <p:nvPr/>
        </p:nvSpPr>
        <p:spPr>
          <a:xfrm>
            <a:off x="381000" y="172898"/>
            <a:ext cx="6477000" cy="4963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So, should I create an EQ to compensate the loudspeaker </a:t>
            </a:r>
            <a:r>
              <a:rPr lang="en-US" sz="1800" u="sng" dirty="0"/>
              <a:t>with or without</a:t>
            </a:r>
            <a:r>
              <a:rPr lang="en-US" sz="1800" dirty="0"/>
              <a:t> the room effect?</a:t>
            </a:r>
          </a:p>
          <a:p>
            <a:endParaRPr lang="en-US" sz="1800" dirty="0"/>
          </a:p>
          <a:p>
            <a:r>
              <a:rPr lang="en-US" sz="1800" dirty="0"/>
              <a:t>An EQ? How about several EQ curves and then combined? </a:t>
            </a:r>
            <a:br>
              <a:rPr lang="en-US" sz="1800" dirty="0"/>
            </a:br>
            <a:r>
              <a:rPr lang="en-US" sz="1800" dirty="0"/>
              <a:t>It is important to understand that Sound System Optimization is not a process that can be tackled with one process of EQ creation.</a:t>
            </a:r>
          </a:p>
          <a:p>
            <a:endParaRPr lang="en-US" sz="1800" dirty="0"/>
          </a:p>
          <a:p>
            <a:r>
              <a:rPr lang="en-US" sz="1800" dirty="0"/>
              <a:t>To make loudspeakers ‘happily married’ with a room, EQ creations can contain several layers, for example: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One set of EQ from the manufacture (factory preset)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Second set of EQ to compensate room effect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Another set of EQ to fulfill subjective preference.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Another set of EQ to fulfill client’s subjective preference.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Etc.</a:t>
            </a:r>
          </a:p>
          <a:p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1C67FD-927D-44C2-8CC0-A72225DF12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26863">
            <a:off x="6661891" y="4238194"/>
            <a:ext cx="1916218" cy="45542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518966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DC8F54D7-A67F-4031-9970-B18764A7BEA6}"/>
              </a:ext>
            </a:extLst>
          </p:cNvPr>
          <p:cNvSpPr txBox="1">
            <a:spLocks/>
          </p:cNvSpPr>
          <p:nvPr/>
        </p:nvSpPr>
        <p:spPr>
          <a:xfrm>
            <a:off x="1066800" y="1123950"/>
            <a:ext cx="7010400" cy="3048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dirty="0"/>
              <a:t>THANK YOU!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Contact info: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Hadi Sumoro</a:t>
            </a:r>
          </a:p>
          <a:p>
            <a:pPr algn="ctr"/>
            <a:r>
              <a:rPr lang="en-US" sz="2800" dirty="0"/>
              <a:t>HX Audio Lab</a:t>
            </a:r>
          </a:p>
          <a:p>
            <a:pPr algn="ctr"/>
            <a:r>
              <a:rPr lang="en-US" sz="2800" dirty="0"/>
              <a:t>www.HXAudioLab.com</a:t>
            </a:r>
          </a:p>
          <a:p>
            <a:pPr algn="ctr"/>
            <a:r>
              <a:rPr lang="en-US" sz="2200" dirty="0"/>
              <a:t>Song for auralization: Let’s Get Real, an original song of New Pony Funk’s band.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57429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5938">
            <a:off x="692554" y="92064"/>
            <a:ext cx="7437657" cy="487496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 rot="21391265">
            <a:off x="1578171" y="1147586"/>
            <a:ext cx="5861636" cy="1963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Eraser" pitchFamily="2" charset="0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prstClr val="white"/>
                </a:solidFill>
              </a:rPr>
              <a:t>This article is a subset of a webinar about Sound System Optimization using FIR filters.</a:t>
            </a:r>
          </a:p>
          <a:p>
            <a:r>
              <a:rPr lang="en-US" sz="2400" dirty="0">
                <a:solidFill>
                  <a:prstClr val="white"/>
                </a:solidFill>
              </a:rPr>
              <a:t>Originally presented in March 2021.</a:t>
            </a:r>
          </a:p>
        </p:txBody>
      </p:sp>
    </p:spTree>
    <p:extLst>
      <p:ext uri="{BB962C8B-B14F-4D97-AF65-F5344CB8AC3E}">
        <p14:creationId xmlns:p14="http://schemas.microsoft.com/office/powerpoint/2010/main" val="381789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33400" y="2876550"/>
            <a:ext cx="3810000" cy="1608028"/>
          </a:xfrm>
        </p:spPr>
        <p:txBody>
          <a:bodyPr/>
          <a:lstStyle/>
          <a:p>
            <a:r>
              <a:rPr lang="en-US" dirty="0"/>
              <a:t>Our ear hears the sound from the loudspeaker and room reflections.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5"/>
          </p:nvPr>
        </p:nvSpPr>
        <p:spPr>
          <a:xfrm>
            <a:off x="4419600" y="1242559"/>
            <a:ext cx="4611996" cy="1422066"/>
          </a:xfrm>
        </p:spPr>
        <p:txBody>
          <a:bodyPr/>
          <a:lstStyle/>
          <a:p>
            <a:r>
              <a:rPr lang="en-US" dirty="0"/>
              <a:t>It’s always nice to start with a good sounding &amp; well-behaved loudspeaker!</a:t>
            </a: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37EC9336-9ADE-48E9-89B5-9B85062587C4}"/>
              </a:ext>
            </a:extLst>
          </p:cNvPr>
          <p:cNvSpPr txBox="1">
            <a:spLocks/>
          </p:cNvSpPr>
          <p:nvPr/>
        </p:nvSpPr>
        <p:spPr>
          <a:xfrm>
            <a:off x="1143000" y="4399192"/>
            <a:ext cx="7162800" cy="89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Tx/>
              <a:buNone/>
              <a:defRPr sz="18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sz="18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i="1" dirty="0"/>
              <a:t>A room can’t make a bad sounding loudspeaker sounds better, and </a:t>
            </a:r>
          </a:p>
          <a:p>
            <a:pPr algn="ctr"/>
            <a:r>
              <a:rPr lang="en-US" sz="1600" i="1" dirty="0"/>
              <a:t>a good sounding loudspeaker can’t make a bad sounding room sounds better.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5F13A7-CA19-4EBD-8286-A7B09D8AC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285750"/>
            <a:ext cx="1868796" cy="12813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9EACDD9-F32E-4D02-A0F0-106A7A208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985437"/>
            <a:ext cx="1981202" cy="135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4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1" grpId="0" build="p"/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ilhouette of a person and person&#10;&#10;Description automatically generated with medium confidence">
            <a:extLst>
              <a:ext uri="{FF2B5EF4-FFF2-40B4-BE49-F238E27FC236}">
                <a16:creationId xmlns:a16="http://schemas.microsoft.com/office/drawing/2014/main" id="{5668A749-3DE3-4276-A4FC-B27290DBC2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774463"/>
            <a:ext cx="838200" cy="108457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8E35A3-E0F9-4E8E-A02E-11C1ECF2FE48}"/>
              </a:ext>
            </a:extLst>
          </p:cNvPr>
          <p:cNvSpPr txBox="1"/>
          <p:nvPr/>
        </p:nvSpPr>
        <p:spPr>
          <a:xfrm>
            <a:off x="496723" y="1123950"/>
            <a:ext cx="1464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Loudspeaker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791E10-FD1B-4AD8-814D-E4C4443FA98E}"/>
              </a:ext>
            </a:extLst>
          </p:cNvPr>
          <p:cNvSpPr txBox="1"/>
          <p:nvPr/>
        </p:nvSpPr>
        <p:spPr>
          <a:xfrm>
            <a:off x="2819400" y="1123950"/>
            <a:ext cx="1464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Room</a:t>
            </a:r>
            <a:endParaRPr lang="en-US" dirty="0"/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AF0051CD-CDC8-4591-96E8-B040B80DBA24}"/>
              </a:ext>
            </a:extLst>
          </p:cNvPr>
          <p:cNvSpPr txBox="1">
            <a:spLocks/>
          </p:cNvSpPr>
          <p:nvPr/>
        </p:nvSpPr>
        <p:spPr>
          <a:xfrm>
            <a:off x="76200" y="2647950"/>
            <a:ext cx="8991600" cy="22138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Puzzle 1: Loudspeaker layout &amp; Choice</a:t>
            </a:r>
          </a:p>
          <a:p>
            <a:pPr algn="ctr"/>
            <a:r>
              <a:rPr lang="en-US" dirty="0"/>
              <a:t>Puzzle 2: Room Acoustics</a:t>
            </a:r>
          </a:p>
          <a:p>
            <a:pPr algn="ctr"/>
            <a:r>
              <a:rPr lang="en-US" dirty="0"/>
              <a:t>Puzzle 1 + 2 = A ‘marriage’ between a loudspeaker and a room</a:t>
            </a:r>
          </a:p>
          <a:p>
            <a:pPr algn="ctr"/>
            <a:r>
              <a:rPr lang="en-US" dirty="0"/>
              <a:t>How can we make them happily married?</a:t>
            </a:r>
          </a:p>
        </p:txBody>
      </p:sp>
    </p:spTree>
    <p:extLst>
      <p:ext uri="{BB962C8B-B14F-4D97-AF65-F5344CB8AC3E}">
        <p14:creationId xmlns:p14="http://schemas.microsoft.com/office/powerpoint/2010/main" val="408454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B5A0A8-97FC-49AF-BC74-186C05B26C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7734" y="3509231"/>
            <a:ext cx="914400" cy="61271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CCA615-3DA5-458F-8D05-88AA173D4205}"/>
              </a:ext>
            </a:extLst>
          </p:cNvPr>
          <p:cNvSpPr txBox="1"/>
          <p:nvPr/>
        </p:nvSpPr>
        <p:spPr>
          <a:xfrm>
            <a:off x="5221123" y="3638550"/>
            <a:ext cx="1464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Loudspeaker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8368A5-B436-4566-B4B9-2DE5B22E6179}"/>
              </a:ext>
            </a:extLst>
          </p:cNvPr>
          <p:cNvSpPr txBox="1"/>
          <p:nvPr/>
        </p:nvSpPr>
        <p:spPr>
          <a:xfrm>
            <a:off x="7543800" y="3638550"/>
            <a:ext cx="1464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Room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8123365-7629-42B0-8E91-FDB9CFE0B739}"/>
              </a:ext>
            </a:extLst>
          </p:cNvPr>
          <p:cNvSpPr txBox="1">
            <a:spLocks/>
          </p:cNvSpPr>
          <p:nvPr/>
        </p:nvSpPr>
        <p:spPr>
          <a:xfrm>
            <a:off x="76200" y="111689"/>
            <a:ext cx="8991600" cy="22138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Compromise!</a:t>
            </a:r>
          </a:p>
          <a:p>
            <a:pPr algn="ctr"/>
            <a:r>
              <a:rPr lang="en-US" dirty="0"/>
              <a:t>It’s easier for the loudspeaker to compromise. Use EQ</a:t>
            </a:r>
            <a:r>
              <a:rPr lang="en-US" sz="1600" dirty="0"/>
              <a:t>(s)</a:t>
            </a:r>
            <a:r>
              <a:rPr lang="en-US" dirty="0"/>
              <a:t>,…</a:t>
            </a:r>
          </a:p>
          <a:p>
            <a:pPr algn="ctr"/>
            <a:r>
              <a:rPr lang="en-US" dirty="0"/>
              <a:t>by factoring in the room effect.</a:t>
            </a:r>
          </a:p>
        </p:txBody>
      </p:sp>
    </p:spTree>
    <p:extLst>
      <p:ext uri="{BB962C8B-B14F-4D97-AF65-F5344CB8AC3E}">
        <p14:creationId xmlns:p14="http://schemas.microsoft.com/office/powerpoint/2010/main" val="2239679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41E67E-B588-4395-AE20-9A79CA3739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5938">
            <a:off x="5310399" y="2837079"/>
            <a:ext cx="3126804" cy="204944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63801A7-42DA-4219-BBAA-4E892E7FADFC}"/>
              </a:ext>
            </a:extLst>
          </p:cNvPr>
          <p:cNvSpPr txBox="1">
            <a:spLocks/>
          </p:cNvSpPr>
          <p:nvPr/>
        </p:nvSpPr>
        <p:spPr>
          <a:xfrm rot="21391265">
            <a:off x="5358202" y="3029008"/>
            <a:ext cx="3103866" cy="1306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Eraser" pitchFamily="2" charset="0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prstClr val="white"/>
                </a:solidFill>
                <a:latin typeface="Bradley Hand ITC" pitchFamily="66" charset="0"/>
              </a:rPr>
              <a:t>Measure each listener position.</a:t>
            </a:r>
          </a:p>
          <a:p>
            <a:r>
              <a:rPr lang="en-US" sz="1600" b="1" dirty="0">
                <a:solidFill>
                  <a:prstClr val="white"/>
                </a:solidFill>
                <a:latin typeface="Bradley Hand ITC" pitchFamily="66" charset="0"/>
              </a:rPr>
              <a:t>Create an averaged </a:t>
            </a:r>
            <a:r>
              <a:rPr lang="en-US" sz="1600" b="1" dirty="0" err="1">
                <a:solidFill>
                  <a:prstClr val="white"/>
                </a:solidFill>
                <a:latin typeface="Bradley Hand ITC" pitchFamily="66" charset="0"/>
              </a:rPr>
              <a:t>freq</a:t>
            </a:r>
            <a:r>
              <a:rPr lang="en-US" sz="1600" b="1" dirty="0">
                <a:solidFill>
                  <a:prstClr val="white"/>
                </a:solidFill>
                <a:latin typeface="Bradley Hand ITC" pitchFamily="66" charset="0"/>
              </a:rPr>
              <a:t> resp (spatial averages).</a:t>
            </a:r>
          </a:p>
          <a:p>
            <a:r>
              <a:rPr lang="en-US" sz="1600" b="1" dirty="0">
                <a:solidFill>
                  <a:prstClr val="white"/>
                </a:solidFill>
                <a:latin typeface="Bradley Hand ITC" pitchFamily="66" charset="0"/>
              </a:rPr>
              <a:t>Make the average flat with FIR filter!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6A2543-EFF2-48A3-B75F-449AAF0DB2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62" flipH="1">
            <a:off x="588092" y="2836554"/>
            <a:ext cx="3127574" cy="204994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35B713E-0821-4346-BD14-56A0AEE3D481}"/>
              </a:ext>
            </a:extLst>
          </p:cNvPr>
          <p:cNvSpPr txBox="1">
            <a:spLocks/>
          </p:cNvSpPr>
          <p:nvPr/>
        </p:nvSpPr>
        <p:spPr>
          <a:xfrm rot="197592">
            <a:off x="641862" y="3142711"/>
            <a:ext cx="2938288" cy="9917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Eraser" pitchFamily="2" charset="0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prstClr val="white"/>
                </a:solidFill>
                <a:latin typeface="Bradley Hand ITC" pitchFamily="66" charset="0"/>
              </a:rPr>
              <a:t>Measure 1x loudspeaker (outdoor / indoor with short windowing).</a:t>
            </a:r>
          </a:p>
          <a:p>
            <a:r>
              <a:rPr lang="en-US" sz="1600" b="1" dirty="0">
                <a:solidFill>
                  <a:prstClr val="white"/>
                </a:solidFill>
                <a:latin typeface="Bradley Hand ITC" pitchFamily="66" charset="0"/>
              </a:rPr>
              <a:t>Make it flat on-axis with FIR filter!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BD9EE436-B752-4592-AA9F-9CCE4BF3BD98}"/>
              </a:ext>
            </a:extLst>
          </p:cNvPr>
          <p:cNvSpPr txBox="1">
            <a:spLocks/>
          </p:cNvSpPr>
          <p:nvPr/>
        </p:nvSpPr>
        <p:spPr>
          <a:xfrm>
            <a:off x="76200" y="214227"/>
            <a:ext cx="8991600" cy="22138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This article compares EQ creation for loudspeakers installed in a room by flattening the frequency response of the loudspeaker only vs flattening the averaged frequency response in the room. 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97618CAF-CB3B-4305-9A6A-E85116218527}"/>
              </a:ext>
            </a:extLst>
          </p:cNvPr>
          <p:cNvSpPr txBox="1">
            <a:spLocks/>
          </p:cNvSpPr>
          <p:nvPr/>
        </p:nvSpPr>
        <p:spPr>
          <a:xfrm>
            <a:off x="2438400" y="4705350"/>
            <a:ext cx="3886200" cy="487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Tech Info: Room impulse response is calculated using EASE AURA, auralization is done using EASE EARS.</a:t>
            </a:r>
          </a:p>
        </p:txBody>
      </p:sp>
    </p:spTree>
    <p:extLst>
      <p:ext uri="{BB962C8B-B14F-4D97-AF65-F5344CB8AC3E}">
        <p14:creationId xmlns:p14="http://schemas.microsoft.com/office/powerpoint/2010/main" val="392418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ground, grass&#10;&#10;Description automatically generated">
            <a:extLst>
              <a:ext uri="{FF2B5EF4-FFF2-40B4-BE49-F238E27FC236}">
                <a16:creationId xmlns:a16="http://schemas.microsoft.com/office/drawing/2014/main" id="{D9F89C0D-54EC-4678-8286-42124CBDF8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62050"/>
            <a:ext cx="3759200" cy="2819400"/>
          </a:xfrm>
          <a:prstGeom prst="rect">
            <a:avLst/>
          </a:prstGeom>
        </p:spPr>
      </p:pic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DDD4D2BC-1CB9-4E57-81A3-95EE1871798A}"/>
              </a:ext>
            </a:extLst>
          </p:cNvPr>
          <p:cNvSpPr txBox="1">
            <a:spLocks/>
          </p:cNvSpPr>
          <p:nvPr/>
        </p:nvSpPr>
        <p:spPr>
          <a:xfrm>
            <a:off x="4343400" y="1885950"/>
            <a:ext cx="4648200" cy="300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Loudspeaker in use: Community RS </a:t>
            </a:r>
            <a:r>
              <a:rPr lang="en-US" sz="1800" dirty="0" err="1"/>
              <a:t>jr</a:t>
            </a:r>
            <a:endParaRPr lang="en-US" sz="1800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0FF49450-3E39-46B1-BD77-CE99A91981FA}"/>
              </a:ext>
            </a:extLst>
          </p:cNvPr>
          <p:cNvSpPr txBox="1">
            <a:spLocks/>
          </p:cNvSpPr>
          <p:nvPr/>
        </p:nvSpPr>
        <p:spPr>
          <a:xfrm>
            <a:off x="4345530" y="2271306"/>
            <a:ext cx="4265069" cy="121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Measurement was conducted outdoor as shown in the left picture.</a:t>
            </a:r>
          </a:p>
          <a:p>
            <a:r>
              <a:rPr lang="en-US" sz="1600" dirty="0"/>
              <a:t>Mic location: 2m away, 1.6m above the ground,</a:t>
            </a:r>
          </a:p>
          <a:p>
            <a:r>
              <a:rPr lang="en-US" sz="1600" dirty="0"/>
              <a:t>on-axis to the tweeter.</a:t>
            </a:r>
          </a:p>
        </p:txBody>
      </p:sp>
    </p:spTree>
    <p:extLst>
      <p:ext uri="{BB962C8B-B14F-4D97-AF65-F5344CB8AC3E}">
        <p14:creationId xmlns:p14="http://schemas.microsoft.com/office/powerpoint/2010/main" val="199747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108537CE-73A0-47E4-A9A1-A52D39D6F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1473"/>
            <a:ext cx="6934200" cy="14956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3D462D-885F-4D27-B9B6-5D55E585A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600" y="3105150"/>
            <a:ext cx="6934200" cy="1513660"/>
          </a:xfrm>
          <a:prstGeom prst="rect">
            <a:avLst/>
          </a:prstGeom>
        </p:spPr>
      </p:pic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60F89475-2888-4D27-A169-E54CAFEA51A5}"/>
              </a:ext>
            </a:extLst>
          </p:cNvPr>
          <p:cNvSpPr txBox="1">
            <a:spLocks/>
          </p:cNvSpPr>
          <p:nvPr/>
        </p:nvSpPr>
        <p:spPr>
          <a:xfrm>
            <a:off x="2133600" y="1713453"/>
            <a:ext cx="4724400" cy="121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Picture above: Original Response, no EQ.</a:t>
            </a:r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Picture below: Response after FIR filter.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7C4DC582-B44C-484D-AE2B-8457E562068C}"/>
              </a:ext>
            </a:extLst>
          </p:cNvPr>
          <p:cNvSpPr txBox="1">
            <a:spLocks/>
          </p:cNvSpPr>
          <p:nvPr/>
        </p:nvSpPr>
        <p:spPr>
          <a:xfrm>
            <a:off x="2438400" y="4705350"/>
            <a:ext cx="3886200" cy="487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Tech Info: Dual FFT using EASERA, Window length is approx. 7ms, FIR filter is created using Filter Hose.</a:t>
            </a:r>
          </a:p>
        </p:txBody>
      </p:sp>
    </p:spTree>
    <p:extLst>
      <p:ext uri="{BB962C8B-B14F-4D97-AF65-F5344CB8AC3E}">
        <p14:creationId xmlns:p14="http://schemas.microsoft.com/office/powerpoint/2010/main" val="172912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9B41D0AF-ACA3-426B-B370-A8F715A6BA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9550"/>
            <a:ext cx="5045350" cy="2436607"/>
          </a:xfrm>
          <a:prstGeom prst="rect">
            <a:avLst/>
          </a:prstGeom>
        </p:spPr>
      </p:pic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54797285-C0EC-4D77-AEB3-CFDBFCA16DA7}"/>
              </a:ext>
            </a:extLst>
          </p:cNvPr>
          <p:cNvSpPr txBox="1">
            <a:spLocks/>
          </p:cNvSpPr>
          <p:nvPr/>
        </p:nvSpPr>
        <p:spPr>
          <a:xfrm>
            <a:off x="5562600" y="438151"/>
            <a:ext cx="3048000" cy="213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Room: A house of worship.</a:t>
            </a:r>
          </a:p>
          <a:p>
            <a:r>
              <a:rPr lang="en-US" sz="1600" dirty="0"/>
              <a:t>System: A Center Cluster consisting 3x RS </a:t>
            </a:r>
            <a:r>
              <a:rPr lang="en-US" sz="1600" dirty="0" err="1"/>
              <a:t>jr</a:t>
            </a:r>
            <a:r>
              <a:rPr lang="en-US" sz="1600" dirty="0"/>
              <a:t> loudspeakers.</a:t>
            </a:r>
          </a:p>
          <a:p>
            <a:r>
              <a:rPr lang="en-US" sz="1600" dirty="0"/>
              <a:t>Seats: 5x chosen listener positions that represents half side of the room (symmetrical room).</a:t>
            </a:r>
          </a:p>
        </p:txBody>
      </p:sp>
      <p:pic>
        <p:nvPicPr>
          <p:cNvPr id="12" name="Picture 11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DFF335D9-5142-4BE8-A0DE-4C9BA85E3E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6"/>
          <a:stretch/>
        </p:blipFill>
        <p:spPr>
          <a:xfrm>
            <a:off x="457200" y="3430793"/>
            <a:ext cx="3661142" cy="15785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7CB901-519F-4EA0-A2B0-6D44A1B00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429" y="3436788"/>
            <a:ext cx="3659371" cy="1586973"/>
          </a:xfrm>
          <a:prstGeom prst="rect">
            <a:avLst/>
          </a:prstGeom>
        </p:spPr>
      </p:pic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5DFFAE32-2C0D-4F58-BD95-74B4862A3EEE}"/>
              </a:ext>
            </a:extLst>
          </p:cNvPr>
          <p:cNvSpPr txBox="1">
            <a:spLocks/>
          </p:cNvSpPr>
          <p:nvPr/>
        </p:nvSpPr>
        <p:spPr>
          <a:xfrm>
            <a:off x="457201" y="2956951"/>
            <a:ext cx="3659371" cy="55424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Loudspeaker On-Axis Response (no room effect) as shown in the previous page/slide. 1/12 oct smoothing.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B9A614C4-B058-4D8D-9ECD-2421E902A467}"/>
              </a:ext>
            </a:extLst>
          </p:cNvPr>
          <p:cNvSpPr txBox="1">
            <a:spLocks/>
          </p:cNvSpPr>
          <p:nvPr/>
        </p:nvSpPr>
        <p:spPr>
          <a:xfrm>
            <a:off x="5025659" y="2956951"/>
            <a:ext cx="3659371" cy="55424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b="1" kern="1200">
                <a:solidFill>
                  <a:schemeClr val="bg1"/>
                </a:solidFill>
                <a:latin typeface="Bradley Hand ITC" pitchFamily="66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Frequency Response on each chosen listening position (room effect is included). 1/3 oct smoothing.</a:t>
            </a:r>
          </a:p>
        </p:txBody>
      </p:sp>
    </p:spTree>
    <p:extLst>
      <p:ext uri="{BB962C8B-B14F-4D97-AF65-F5344CB8AC3E}">
        <p14:creationId xmlns:p14="http://schemas.microsoft.com/office/powerpoint/2010/main" val="74581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1817</TotalTime>
  <Words>694</Words>
  <Application>Microsoft Office PowerPoint</Application>
  <PresentationFormat>On-screen Show (16:9)</PresentationFormat>
  <Paragraphs>118</Paragraphs>
  <Slides>16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Bradley Hand ITC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Compensating Room Effect with EQ</dc:title>
  <dc:creator>Hadi Sumoro – www.HXAudioLab.com</dc:creator>
  <cp:keywords>Hadi Sumoro;Sound System;FIR;Filter Hose;Acoustics;Akustik;Indonesia;Audio;Sound System Optimization;architectural acoustics;auralization;EASE</cp:keywords>
  <cp:lastModifiedBy>Hadi Sumoro</cp:lastModifiedBy>
  <cp:revision>110</cp:revision>
  <dcterms:created xsi:type="dcterms:W3CDTF">2012-08-16T21:50:18Z</dcterms:created>
  <dcterms:modified xsi:type="dcterms:W3CDTF">2024-02-03T03:02:00Z</dcterms:modified>
</cp:coreProperties>
</file>