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3" r:id="rId3"/>
    <p:sldId id="282" r:id="rId4"/>
    <p:sldId id="284" r:id="rId5"/>
    <p:sldId id="285" r:id="rId6"/>
    <p:sldId id="302" r:id="rId7"/>
    <p:sldId id="286" r:id="rId8"/>
    <p:sldId id="287" r:id="rId9"/>
    <p:sldId id="288" r:id="rId10"/>
    <p:sldId id="289" r:id="rId11"/>
    <p:sldId id="303" r:id="rId12"/>
    <p:sldId id="290" r:id="rId13"/>
    <p:sldId id="291" r:id="rId14"/>
    <p:sldId id="292" r:id="rId15"/>
    <p:sldId id="293" r:id="rId16"/>
    <p:sldId id="295" r:id="rId17"/>
    <p:sldId id="294" r:id="rId18"/>
    <p:sldId id="296" r:id="rId19"/>
    <p:sldId id="304" r:id="rId20"/>
    <p:sldId id="297" r:id="rId21"/>
    <p:sldId id="298" r:id="rId22"/>
    <p:sldId id="299" r:id="rId23"/>
    <p:sldId id="305" r:id="rId24"/>
    <p:sldId id="300" r:id="rId25"/>
    <p:sldId id="301" r:id="rId26"/>
    <p:sldId id="279" r:id="rId27"/>
  </p:sldIdLst>
  <p:sldSz cx="9144000" cy="6858000" type="screen4x3"/>
  <p:notesSz cx="6858000" cy="9144000"/>
  <p:embeddedFontLst>
    <p:embeddedFont>
      <p:font typeface="Lucida Sans" panose="020B0604020202020204" charset="0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Tahoma" panose="020B0604030504040204" pitchFamily="34" charset="0"/>
      <p:regular r:id="rId38"/>
      <p:bold r:id="rId39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9A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047" autoAdjust="0"/>
    <p:restoredTop sz="94650" autoAdjust="0"/>
  </p:normalViewPr>
  <p:slideViewPr>
    <p:cSldViewPr>
      <p:cViewPr varScale="1">
        <p:scale>
          <a:sx n="110" d="100"/>
          <a:sy n="110" d="100"/>
        </p:scale>
        <p:origin x="126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4" d="100"/>
          <a:sy n="104" d="100"/>
        </p:scale>
        <p:origin x="-3510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A258728-DD3F-4566-ADD5-C8302F6FA862}" type="datetimeFigureOut">
              <a:rPr lang="en-US"/>
              <a:pPr>
                <a:defRPr/>
              </a:pPr>
              <a:t>8/28/2013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0470BF2-5B25-4F85-B5A9-841D7033DD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17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9636B02-40D7-4A8D-BF48-71F2EB2F1641}" type="datetimeFigureOut">
              <a:rPr lang="en-US"/>
              <a:pPr>
                <a:defRPr/>
              </a:pPr>
              <a:t>8/28/2013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F6FC65-AC0B-42F1-BACB-03AA578B6A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2817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066800"/>
            <a:ext cx="8153400" cy="936625"/>
          </a:xfrm>
        </p:spPr>
        <p:txBody>
          <a:bodyPr anchor="b"/>
          <a:lstStyle>
            <a:lvl1pPr algn="ctr">
              <a:defRPr sz="4000">
                <a:solidFill>
                  <a:schemeClr val="tx1"/>
                </a:solidFill>
                <a:latin typeface="Lucida Sans" pitchFamily="34" charset="0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057400"/>
            <a:ext cx="6934200" cy="762000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rgbClr val="319AB8"/>
                </a:solidFill>
                <a:latin typeface="Lucida Sans" pitchFamily="34" charset="0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4482E-DC99-4EA0-9906-CD3EF521CB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0" y="1676400"/>
            <a:ext cx="3886200" cy="4038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1" y="1676400"/>
            <a:ext cx="2514600" cy="4373563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19200" y="428400"/>
            <a:ext cx="6705600" cy="6397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219200" y="914400"/>
            <a:ext cx="67056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C85F0-AB9E-4615-A390-D11C102613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4876800"/>
            <a:ext cx="4343400" cy="338138"/>
          </a:xfrm>
        </p:spPr>
        <p:txBody>
          <a:bodyPr anchor="b"/>
          <a:lstStyle>
            <a:lvl1pPr algn="ctr">
              <a:defRPr sz="1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80393" y="568303"/>
            <a:ext cx="7601607" cy="392749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5334000"/>
            <a:ext cx="4343400" cy="804862"/>
          </a:xfrm>
        </p:spPr>
        <p:txBody>
          <a:bodyPr>
            <a:normAutofit/>
          </a:bodyPr>
          <a:lstStyle>
            <a:lvl1pPr marL="0" indent="0" algn="ctr">
              <a:lnSpc>
                <a:spcPts val="1400"/>
              </a:lnSpc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D3373-14E2-4CEA-AD20-ECCD2AA830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act Page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250" y="1981200"/>
            <a:ext cx="4273550" cy="27906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accent3"/>
                </a:solidFill>
              </a:defRPr>
            </a:lvl2pPr>
            <a:lvl3pPr>
              <a:defRPr sz="2000">
                <a:solidFill>
                  <a:schemeClr val="accent3"/>
                </a:solidFill>
              </a:defRPr>
            </a:lvl3pPr>
            <a:lvl4pPr>
              <a:defRPr sz="1800">
                <a:solidFill>
                  <a:schemeClr val="accent3"/>
                </a:solidFill>
              </a:defRPr>
            </a:lvl4pPr>
            <a:lvl5pPr>
              <a:defRPr sz="1800">
                <a:solidFill>
                  <a:schemeClr val="accent3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600200"/>
            <a:ext cx="2551113" cy="53536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8600" y="380999"/>
            <a:ext cx="7620000" cy="64211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200" dirty="0" smtClean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 sz="1600" b="1" smtClean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DC4FA53-6259-4F44-9A44-069040E6A3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28400"/>
            <a:ext cx="6705600" cy="6397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76400"/>
            <a:ext cx="6705600" cy="4373563"/>
          </a:xfrm>
        </p:spPr>
        <p:txBody>
          <a:bodyPr/>
          <a:lstStyle>
            <a:lvl1pPr marL="0" indent="0">
              <a:lnSpc>
                <a:spcPts val="2600"/>
              </a:lnSpc>
              <a:buFontTx/>
              <a:buNone/>
              <a:defRPr sz="2800" b="1"/>
            </a:lvl1pPr>
            <a:lvl2pPr marL="684213" indent="-227013">
              <a:lnSpc>
                <a:spcPts val="2600"/>
              </a:lnSpc>
              <a:defRPr sz="2400"/>
            </a:lvl2pPr>
            <a:lvl3pPr marL="1087438" indent="-173038">
              <a:lnSpc>
                <a:spcPts val="2600"/>
              </a:lnSpc>
              <a:defRPr sz="2000"/>
            </a:lvl3pPr>
            <a:lvl4pPr marL="1541463" indent="-169863">
              <a:lnSpc>
                <a:spcPts val="2600"/>
              </a:lnSpc>
              <a:defRPr sz="1600"/>
            </a:lvl4pPr>
            <a:lvl5pPr marL="2001838" indent="-173038">
              <a:lnSpc>
                <a:spcPts val="2600"/>
              </a:lnSpc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219200" y="914400"/>
            <a:ext cx="67818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3124200" y="655002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457200" y="6550025"/>
            <a:ext cx="2133600" cy="365125"/>
          </a:xfrm>
        </p:spPr>
        <p:txBody>
          <a:bodyPr/>
          <a:lstStyle>
            <a:lvl1pPr algn="l">
              <a:defRPr b="1" smtClean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6D465EB8-FAD6-43A5-9383-79C01E1618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219200" y="428400"/>
            <a:ext cx="6705600" cy="6397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219200" y="914400"/>
            <a:ext cx="67056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ED7EB-437B-47E9-8F4D-699F05D415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7178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1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42485-84DC-42B8-8F16-F49FBD52A7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752600"/>
            <a:ext cx="3124200" cy="3200400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000" y="1371600"/>
            <a:ext cx="3962400" cy="2819400"/>
          </a:xfrm>
          <a:ln>
            <a:solidFill>
              <a:schemeClr val="tx1"/>
            </a:solidFill>
          </a:ln>
        </p:spPr>
        <p:txBody>
          <a:bodyPr/>
          <a:lstStyle>
            <a:lvl1pPr>
              <a:defRPr lang="en-US" sz="2400" dirty="0" smtClean="0"/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US" sz="1600" dirty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219200" y="428400"/>
            <a:ext cx="6705600" cy="6397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219200" y="990600"/>
            <a:ext cx="67056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89A18-CFE4-4CB1-B918-D17EA2F867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600200"/>
            <a:ext cx="3200400" cy="1676400"/>
          </a:xfrm>
          <a:ln>
            <a:solidFill>
              <a:schemeClr val="tx1"/>
            </a:solidFill>
          </a:ln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990600" y="3276600"/>
            <a:ext cx="3200400" cy="1752600"/>
          </a:xfrm>
          <a:ln>
            <a:solidFill>
              <a:schemeClr val="tx1"/>
            </a:solidFill>
          </a:ln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191000" y="1752601"/>
            <a:ext cx="3733800" cy="1524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19200" y="428400"/>
            <a:ext cx="6781800" cy="6397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219200" y="914400"/>
            <a:ext cx="67818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191000" y="3352800"/>
            <a:ext cx="3733800" cy="1524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92F10-2708-4A31-AF62-934FB78002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>
            <a:endCxn id="9" idx="3"/>
          </p:cNvCxnSpPr>
          <p:nvPr userDrawn="1"/>
        </p:nvCxnSpPr>
        <p:spPr>
          <a:xfrm rot="5400000">
            <a:off x="2032397" y="2892028"/>
            <a:ext cx="3099594" cy="306388"/>
          </a:xfrm>
          <a:prstGeom prst="line">
            <a:avLst/>
          </a:prstGeom>
          <a:ln w="25400">
            <a:solidFill>
              <a:schemeClr val="accent4">
                <a:lumMod val="75000"/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rot="5400000">
            <a:off x="3963194" y="3809206"/>
            <a:ext cx="4114800" cy="1588"/>
          </a:xfrm>
          <a:prstGeom prst="line">
            <a:avLst/>
          </a:prstGeom>
          <a:ln w="25400">
            <a:solidFill>
              <a:schemeClr val="accent4">
                <a:lumMod val="75000"/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3000" y="428400"/>
            <a:ext cx="6858000" cy="6397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143000" y="914400"/>
            <a:ext cx="68580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322637"/>
            <a:ext cx="22098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3322637"/>
            <a:ext cx="22860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5867400" y="3322637"/>
            <a:ext cx="22098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1143000" y="1493837"/>
            <a:ext cx="2286000" cy="1706563"/>
          </a:xfrm>
          <a:ln>
            <a:solidFill>
              <a:schemeClr val="tx1"/>
            </a:solidFill>
          </a:ln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3505200" y="1493837"/>
            <a:ext cx="2286000" cy="1706563"/>
          </a:xfrm>
          <a:ln>
            <a:solidFill>
              <a:schemeClr val="tx1"/>
            </a:solidFill>
          </a:ln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Content Placeholder 3"/>
          <p:cNvSpPr>
            <a:spLocks noGrp="1"/>
          </p:cNvSpPr>
          <p:nvPr>
            <p:ph sz="half" idx="17"/>
          </p:nvPr>
        </p:nvSpPr>
        <p:spPr>
          <a:xfrm>
            <a:off x="5867400" y="1493837"/>
            <a:ext cx="2209800" cy="1706563"/>
          </a:xfrm>
          <a:ln>
            <a:solidFill>
              <a:schemeClr val="tx1"/>
            </a:solidFill>
          </a:ln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69ABB-4996-432C-84CF-775A44C791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981200"/>
            <a:ext cx="3354388" cy="304801"/>
          </a:xfrm>
          <a:solidFill>
            <a:schemeClr val="accent5">
              <a:lumMod val="60000"/>
              <a:lumOff val="40000"/>
              <a:alpha val="39000"/>
            </a:schemeClr>
          </a:solidFill>
        </p:spPr>
        <p:txBody>
          <a:bodyPr tIns="320040" anchor="b">
            <a:noAutofit/>
          </a:bodyPr>
          <a:lstStyle>
            <a:lvl1pPr marL="0" indent="0">
              <a:buNone/>
              <a:defRPr sz="1600" b="1" cap="all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2286000"/>
            <a:ext cx="3354388" cy="4068763"/>
          </a:xfrm>
        </p:spPr>
        <p:txBody>
          <a:bodyPr/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3589" y="2286000"/>
            <a:ext cx="3427412" cy="406876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2"/>
          </p:nvPr>
        </p:nvSpPr>
        <p:spPr>
          <a:xfrm>
            <a:off x="4576763" y="1981201"/>
            <a:ext cx="3348037" cy="304801"/>
          </a:xfrm>
          <a:solidFill>
            <a:schemeClr val="accent5">
              <a:lumMod val="60000"/>
              <a:lumOff val="40000"/>
              <a:alpha val="39000"/>
            </a:schemeClr>
          </a:solidFill>
        </p:spPr>
        <p:txBody>
          <a:bodyPr tIns="320040" anchor="b">
            <a:noAutofit/>
          </a:bodyPr>
          <a:lstStyle>
            <a:lvl1pPr marL="0" indent="0">
              <a:buNone/>
              <a:defRPr sz="1600" b="1" cap="all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03238"/>
            <a:ext cx="6705600" cy="6397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219200" y="990600"/>
            <a:ext cx="67056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2FACE-F6C8-440F-A5F2-5BF155816F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62000" y="428400"/>
            <a:ext cx="7620000" cy="6397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838200" y="914400"/>
            <a:ext cx="76200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1FBC0-8951-4E8E-B009-558880CFB6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219200" y="457200"/>
            <a:ext cx="67056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9200" y="1752600"/>
            <a:ext cx="67056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542088"/>
            <a:ext cx="2895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542088"/>
            <a:ext cx="2133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b="1" smtClean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FE9A15-1AA1-4C19-95B0-EDB87A2212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6" descr="main_graphic.pn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-76200" y="4360505"/>
            <a:ext cx="7371920" cy="30308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69" r:id="rId3"/>
    <p:sldLayoutId id="2147483670" r:id="rId4"/>
    <p:sldLayoutId id="2147483671" r:id="rId5"/>
    <p:sldLayoutId id="2147483672" r:id="rId6"/>
    <p:sldLayoutId id="2147483679" r:id="rId7"/>
    <p:sldLayoutId id="2147483673" r:id="rId8"/>
    <p:sldLayoutId id="2147483674" r:id="rId9"/>
    <p:sldLayoutId id="2147483675" r:id="rId10"/>
    <p:sldLayoutId id="2147483676" r:id="rId11"/>
    <p:sldLayoutId id="2147483680" r:id="rId12"/>
    <p:sldLayoutId id="2147483681" r:id="rId13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Lucida Sans" pitchFamily="34" charset="0"/>
          <a:ea typeface="+mj-ea"/>
          <a:cs typeface="Tahoma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34" charset="0"/>
          <a:cs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34" charset="0"/>
          <a:cs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34" charset="0"/>
          <a:cs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ahoma" pitchFamily="34" charset="0"/>
          <a:cs typeface="Tahoma" pitchFamily="34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buClr>
          <a:srgbClr val="25748A"/>
        </a:buClr>
        <a:buSzPct val="70000"/>
        <a:buFont typeface="Arial" charset="0"/>
        <a:defRPr sz="3200" kern="1200">
          <a:solidFill>
            <a:schemeClr val="tx1"/>
          </a:solidFill>
          <a:latin typeface="Lucida Sans" pitchFamily="34" charset="0"/>
          <a:ea typeface="+mn-ea"/>
          <a:cs typeface="Tahoma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25748A"/>
        </a:buClr>
        <a:buSzPct val="70000"/>
        <a:buFont typeface="Arial" charset="0"/>
        <a:buChar char="•"/>
        <a:defRPr sz="2800" kern="1200">
          <a:solidFill>
            <a:schemeClr val="tx1"/>
          </a:solidFill>
          <a:latin typeface="Lucida Sans" pitchFamily="34" charset="0"/>
          <a:ea typeface="+mn-ea"/>
          <a:cs typeface="Tahoma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25748A"/>
        </a:buClr>
        <a:buSzPct val="70000"/>
        <a:buFont typeface="Arial" charset="0"/>
        <a:buChar char="•"/>
        <a:defRPr sz="2400" kern="1200">
          <a:solidFill>
            <a:schemeClr val="tx1"/>
          </a:solidFill>
          <a:latin typeface="Lucida Sans" pitchFamily="34" charset="0"/>
          <a:ea typeface="+mn-ea"/>
          <a:cs typeface="Tahoma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25748A"/>
        </a:buClr>
        <a:buSzPct val="70000"/>
        <a:buFont typeface="Arial" charset="0"/>
        <a:buChar char="•"/>
        <a:defRPr sz="2000" kern="1200">
          <a:solidFill>
            <a:schemeClr val="tx1"/>
          </a:solidFill>
          <a:latin typeface="Lucida Sans" pitchFamily="34" charset="0"/>
          <a:ea typeface="+mn-ea"/>
          <a:cs typeface="Tahoma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25748A"/>
        </a:buClr>
        <a:buSzPct val="70000"/>
        <a:buFont typeface="Arial" charset="0"/>
        <a:buChar char="•"/>
        <a:defRPr sz="2000" kern="1200">
          <a:solidFill>
            <a:schemeClr val="tx1"/>
          </a:solidFill>
          <a:latin typeface="Lucida Sans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Sound Bubble Machine</a:t>
            </a:r>
          </a:p>
        </p:txBody>
      </p:sp>
      <p:sp>
        <p:nvSpPr>
          <p:cNvPr id="24" name="Subtitle 2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Application Guide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172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9000" y="6248400"/>
            <a:ext cx="2444135" cy="488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Delay Ratio: 100%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07" y="839559"/>
            <a:ext cx="6762302" cy="312284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Forward Steering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4950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566" y="3180984"/>
            <a:ext cx="3946233" cy="219456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Forward Steering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29" y="838199"/>
            <a:ext cx="3946235" cy="21945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08113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Forward Steering with 80cm spacing between subwoofers. Delay ratio: 150%.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713" y="915762"/>
            <a:ext cx="2169090" cy="2970437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Forward Steering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9868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Delay Ratio: 150%.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09" y="839560"/>
            <a:ext cx="6762298" cy="312284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Forward Steering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6029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Forward Steering with 80cm spacing between subwoofers. Delay Ratio: 50%.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111" y="915762"/>
            <a:ext cx="2168293" cy="2970437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Forward Steering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7285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Delay Ratio: 50%.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07" y="839558"/>
            <a:ext cx="6762302" cy="312284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Forward Steering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812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Five subwoofers in the middle arena (above the main stage) in a straight array.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08" y="839559"/>
            <a:ext cx="6762300" cy="312284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Electrical Steering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078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Electrical steering to aim the main sound lobe 15deg upward, more to audience area.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337" y="915762"/>
            <a:ext cx="2161841" cy="2970437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Electrical Steering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5312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Using delay time calculated to aim the sound lobe 15deg upward.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08" y="839559"/>
            <a:ext cx="6762300" cy="312284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Electrical Steering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5403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566" y="3223032"/>
            <a:ext cx="3946233" cy="2110464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Electrical Steering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29" y="880246"/>
            <a:ext cx="3946235" cy="211046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80071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Sound Bubble Machine Application Guide</a:t>
            </a:r>
          </a:p>
        </p:txBody>
      </p:sp>
      <p:sp>
        <p:nvSpPr>
          <p:cNvPr id="9219" name="Content Placeholder 6"/>
          <p:cNvSpPr>
            <a:spLocks noGrp="1"/>
          </p:cNvSpPr>
          <p:nvPr>
            <p:ph idx="1"/>
          </p:nvPr>
        </p:nvSpPr>
        <p:spPr>
          <a:xfrm>
            <a:off x="1219200" y="990600"/>
            <a:ext cx="6705600" cy="4373563"/>
          </a:xfrm>
        </p:spPr>
        <p:txBody>
          <a:bodyPr/>
          <a:lstStyle/>
          <a:p>
            <a:r>
              <a:rPr lang="en-US" sz="1800" dirty="0" smtClean="0"/>
              <a:t>Rendering pictures information:</a:t>
            </a:r>
          </a:p>
          <a:p>
            <a:pPr lvl="1"/>
            <a:r>
              <a:rPr lang="en-US" sz="1400" dirty="0" smtClean="0"/>
              <a:t>Software: EASE 4.3.</a:t>
            </a:r>
          </a:p>
          <a:p>
            <a:pPr lvl="1"/>
            <a:r>
              <a:rPr lang="en-US" sz="1400" dirty="0" smtClean="0"/>
              <a:t>Subwoofer Data: RCF TTS26-A (GLL), double 15”, preset: 30-160Hz.</a:t>
            </a:r>
          </a:p>
          <a:p>
            <a:pPr lvl="1"/>
            <a:r>
              <a:rPr lang="en-US" sz="1400" dirty="0" smtClean="0"/>
              <a:t>Direct Sound Pressure Level rendering is calculated at 100Hz, 3 octave bandwidth sum.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282322"/>
            <a:ext cx="3835686" cy="209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5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Five subwoofers in a straight array (1.5m spacing between subwoofers) in the front of the stage.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06" y="839558"/>
            <a:ext cx="6762304" cy="312284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Curved Array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786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Adding delay to the straight array to create an imaginary curved array (90deg arc).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337" y="915762"/>
            <a:ext cx="2161841" cy="297043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Curved Array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60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Straight array with delay to create an imaginary curved array (90deg).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06" y="839558"/>
            <a:ext cx="6762304" cy="312284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Curved Array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060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176" y="3223032"/>
            <a:ext cx="3795012" cy="2110464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Curved Array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039" y="880246"/>
            <a:ext cx="3795014" cy="211046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23672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Adding subwoofers and extra delay to combine curved array and cardioid array configurations.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337" y="917323"/>
            <a:ext cx="2161841" cy="296731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Curved Array and Cardioid Array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0045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Straight array with delay to create an imaginary curved array (90deg), combined with cardioid array with 80cm spacing to the back subwoofer (out of polarity).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07" y="839558"/>
            <a:ext cx="6762302" cy="312284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Curved Array and Cardioid Array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6310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Sound Bubble Machine</a:t>
            </a:r>
          </a:p>
        </p:txBody>
      </p:sp>
      <p:pic>
        <p:nvPicPr>
          <p:cNvPr id="5" name="Picture Placeholder 4" descr="recycle_wd.pn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070" b="4070"/>
          <a:stretch>
            <a:fillRect/>
          </a:stretch>
        </p:blipFill>
        <p:spPr>
          <a:xfrm>
            <a:off x="1219200" y="690475"/>
            <a:ext cx="6775210" cy="3500525"/>
          </a:xfrm>
          <a:ln w="12700" cmpd="sng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655" y="5486400"/>
            <a:ext cx="4738690" cy="947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Two subwoofers, located at left and right of the stage. Sound radiates omnidirectional to all direction.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12" y="839562"/>
            <a:ext cx="6762293" cy="3122838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Omnidirectional at Low Frequency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454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Cardioid array setup using two subwoofers (each side), 70cm spacing.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290" y="915762"/>
            <a:ext cx="2159938" cy="2970438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Cardioid Array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3106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Low frequency sound is directed to the audience, less spill to the stage area.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717" y="845383"/>
            <a:ext cx="6737083" cy="311119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Cardioid Array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2701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566" y="3180984"/>
            <a:ext cx="3946234" cy="219456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Cardioid Array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29" y="838199"/>
            <a:ext cx="3946235" cy="21945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55484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Same configuration, but stacked.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12" y="839562"/>
            <a:ext cx="6762294" cy="3122838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Cardioid Array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8998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Same configuration per side, using two subwoofers facing forward (no delay, in polarity) and one facing backward (with delay, out of polarity).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10" y="839560"/>
            <a:ext cx="6762297" cy="312284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Cardioid Array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221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4038600" y="4114800"/>
            <a:ext cx="3581400" cy="1600200"/>
          </a:xfrm>
        </p:spPr>
        <p:txBody>
          <a:bodyPr/>
          <a:lstStyle/>
          <a:p>
            <a:r>
              <a:rPr lang="en-US" dirty="0" smtClean="0"/>
              <a:t>Forward Steering with 80cm spacing between subwoofers.</a:t>
            </a: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053" y="915762"/>
            <a:ext cx="2174410" cy="2970437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705600" cy="639762"/>
          </a:xfrm>
        </p:spPr>
        <p:txBody>
          <a:bodyPr/>
          <a:lstStyle/>
          <a:p>
            <a:r>
              <a:rPr lang="en-US" sz="2400" dirty="0" smtClean="0"/>
              <a:t>Forward Steering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581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usic Sheet">
      <a:dk1>
        <a:srgbClr val="333333"/>
      </a:dk1>
      <a:lt1>
        <a:srgbClr val="FFFFFF"/>
      </a:lt1>
      <a:dk2>
        <a:srgbClr val="0D586F"/>
      </a:dk2>
      <a:lt2>
        <a:srgbClr val="E0BF50"/>
      </a:lt2>
      <a:accent1>
        <a:srgbClr val="0D586F"/>
      </a:accent1>
      <a:accent2>
        <a:srgbClr val="E0BF50"/>
      </a:accent2>
      <a:accent3>
        <a:srgbClr val="85AABC"/>
      </a:accent3>
      <a:accent4>
        <a:srgbClr val="885A20"/>
      </a:accent4>
      <a:accent5>
        <a:srgbClr val="787878"/>
      </a:accent5>
      <a:accent6>
        <a:srgbClr val="323232"/>
      </a:accent6>
      <a:hlink>
        <a:srgbClr val="495A67"/>
      </a:hlink>
      <a:folHlink>
        <a:srgbClr val="92D05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Perpetua" pitchFamily="18" charset="0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23877</TotalTime>
  <Words>374</Words>
  <Application>Microsoft Office PowerPoint</Application>
  <PresentationFormat>On-screen Show (4:3)</PresentationFormat>
  <Paragraphs>50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Lucida Sans</vt:lpstr>
      <vt:lpstr>Calibri</vt:lpstr>
      <vt:lpstr>Arial</vt:lpstr>
      <vt:lpstr>Tahoma</vt:lpstr>
      <vt:lpstr>Office Theme</vt:lpstr>
      <vt:lpstr>Sound Bubble Machine</vt:lpstr>
      <vt:lpstr>Sound Bubble Machine Application Guide</vt:lpstr>
      <vt:lpstr>Omnidirectional at Low Frequency</vt:lpstr>
      <vt:lpstr>Cardioid Array</vt:lpstr>
      <vt:lpstr>Cardioid Array</vt:lpstr>
      <vt:lpstr>Cardioid Array</vt:lpstr>
      <vt:lpstr>Cardioid Array</vt:lpstr>
      <vt:lpstr>Cardioid Array</vt:lpstr>
      <vt:lpstr>Forward Steering</vt:lpstr>
      <vt:lpstr>Forward Steering</vt:lpstr>
      <vt:lpstr>Forward Steering</vt:lpstr>
      <vt:lpstr>Forward Steering</vt:lpstr>
      <vt:lpstr>Forward Steering</vt:lpstr>
      <vt:lpstr>Forward Steering</vt:lpstr>
      <vt:lpstr>Forward Steering</vt:lpstr>
      <vt:lpstr>Electrical Steering</vt:lpstr>
      <vt:lpstr>Electrical Steering</vt:lpstr>
      <vt:lpstr>Electrical Steering</vt:lpstr>
      <vt:lpstr>Electrical Steering</vt:lpstr>
      <vt:lpstr>Curved Array</vt:lpstr>
      <vt:lpstr>Curved Array</vt:lpstr>
      <vt:lpstr>Curved Array</vt:lpstr>
      <vt:lpstr>Curved Array</vt:lpstr>
      <vt:lpstr>Curved Array and Cardioid Array</vt:lpstr>
      <vt:lpstr>Curved Array and Cardioid Array</vt:lpstr>
      <vt:lpstr>Sound Bubble Machine</vt:lpstr>
    </vt:vector>
  </TitlesOfParts>
  <Company>eclipsed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eclipse</dc:creator>
  <cp:lastModifiedBy>Yohanes Paulus Hadi Sumoro Kristianto</cp:lastModifiedBy>
  <cp:revision>425</cp:revision>
  <dcterms:created xsi:type="dcterms:W3CDTF">2009-04-22T21:54:33Z</dcterms:created>
  <dcterms:modified xsi:type="dcterms:W3CDTF">2013-08-29T02:58:44Z</dcterms:modified>
</cp:coreProperties>
</file>