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C6234E-DA1E-4D26-A72A-4839CCED60D9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5F080-0843-46F6-A735-D5A0E77925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B5F080-0843-46F6-A735-D5A0E7792563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B5F080-0843-46F6-A735-D5A0E7792563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6C43-D3B1-47DE-AC0B-107F9F3AFDDD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E09D1-77A7-4A78-AC63-3DC791CB08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6C43-D3B1-47DE-AC0B-107F9F3AFDDD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E09D1-77A7-4A78-AC63-3DC791CB08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6C43-D3B1-47DE-AC0B-107F9F3AFDDD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E09D1-77A7-4A78-AC63-3DC791CB08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6C43-D3B1-47DE-AC0B-107F9F3AFDDD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E09D1-77A7-4A78-AC63-3DC791CB08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6C43-D3B1-47DE-AC0B-107F9F3AFDDD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E09D1-77A7-4A78-AC63-3DC791CB08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6C43-D3B1-47DE-AC0B-107F9F3AFDDD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E09D1-77A7-4A78-AC63-3DC791CB08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6C43-D3B1-47DE-AC0B-107F9F3AFDDD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E09D1-77A7-4A78-AC63-3DC791CB08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6C43-D3B1-47DE-AC0B-107F9F3AFDDD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E09D1-77A7-4A78-AC63-3DC791CB08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6C43-D3B1-47DE-AC0B-107F9F3AFDDD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E09D1-77A7-4A78-AC63-3DC791CB08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6C43-D3B1-47DE-AC0B-107F9F3AFDDD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E09D1-77A7-4A78-AC63-3DC791CB08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6C43-D3B1-47DE-AC0B-107F9F3AFDDD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E09D1-77A7-4A78-AC63-3DC791CB08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F6C43-D3B1-47DE-AC0B-107F9F3AFDDD}" type="datetimeFigureOut">
              <a:rPr lang="en-US" smtClean="0"/>
              <a:pPr/>
              <a:t>2/27/2013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E09D1-77A7-4A78-AC63-3DC791CB08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914400" y="609600"/>
            <a:ext cx="6934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Sound Splash is a calculator to design custom diffusers such as Schroeder diffusers, Huffman sequence diffuser, etc. Sound Splash is capable of making combinations of one dimensional QRD, PRD, LSD, PWRD, Huffman sequence (non-integer based sequence) and two dimensional QRD, PRD, LSD, Huffman. A sub-program for designing a two dimensional maximum length sequence (MLS) diffuser is also included. The two-dimensional diffusers can be calculated using array calculation (simple method) and Chinese Remainder Theorem.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Basic steps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r>
              <a:rPr lang="en-US" altLang="zh-CN" dirty="0" smtClean="0"/>
              <a:t>1. Open “build component diffusers” window to create a single diffuser.</a:t>
            </a:r>
          </a:p>
          <a:p>
            <a:r>
              <a:rPr lang="en-US" altLang="zh-CN" dirty="0" smtClean="0"/>
              <a:t>2. Hit “send” button to transfer the diffuser data to the main window. You can combine different type of diffusers. When you are done, close the build component diffusers window.</a:t>
            </a:r>
          </a:p>
          <a:p>
            <a:r>
              <a:rPr lang="en-US" altLang="zh-CN" dirty="0" smtClean="0"/>
              <a:t>3. Hit “generate complex diffuser” button.</a:t>
            </a:r>
          </a:p>
          <a:p>
            <a:r>
              <a:rPr lang="en-US" altLang="zh-CN" dirty="0" smtClean="0"/>
              <a:t>4. Export picture, data and report</a:t>
            </a:r>
          </a:p>
          <a:p>
            <a:r>
              <a:rPr lang="en-US" altLang="zh-CN" dirty="0" smtClean="0"/>
              <a:t>5. Hand in the data to Mr. Carpenter.</a:t>
            </a:r>
            <a:endParaRPr lang="en-U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533400"/>
            <a:ext cx="6815138" cy="548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ight Arrow Callout 6"/>
          <p:cNvSpPr/>
          <p:nvPr/>
        </p:nvSpPr>
        <p:spPr>
          <a:xfrm>
            <a:off x="457200" y="3581400"/>
            <a:ext cx="1905000" cy="1295400"/>
          </a:xfrm>
          <a:prstGeom prst="rightArrowCallout">
            <a:avLst>
              <a:gd name="adj1" fmla="val 8944"/>
              <a:gd name="adj2" fmla="val 9394"/>
              <a:gd name="adj3" fmla="val 7608"/>
              <a:gd name="adj4" fmla="val 79988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14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Using right mouse button, you can print this table, or export picture.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685800"/>
            <a:ext cx="6718270" cy="543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ight Arrow Callout 6"/>
          <p:cNvSpPr/>
          <p:nvPr/>
        </p:nvSpPr>
        <p:spPr>
          <a:xfrm>
            <a:off x="381000" y="533400"/>
            <a:ext cx="1905000" cy="1295400"/>
          </a:xfrm>
          <a:prstGeom prst="rightArrowCallout">
            <a:avLst>
              <a:gd name="adj1" fmla="val 8944"/>
              <a:gd name="adj2" fmla="val 9394"/>
              <a:gd name="adj3" fmla="val 7608"/>
              <a:gd name="adj4" fmla="val 79988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More functions under the file menu.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Right Arrow Callout 4"/>
          <p:cNvSpPr/>
          <p:nvPr/>
        </p:nvSpPr>
        <p:spPr>
          <a:xfrm>
            <a:off x="381000" y="1981200"/>
            <a:ext cx="1905000" cy="1905000"/>
          </a:xfrm>
          <a:prstGeom prst="rightArrowCallout">
            <a:avLst>
              <a:gd name="adj1" fmla="val 8944"/>
              <a:gd name="adj2" fmla="val 9394"/>
              <a:gd name="adj3" fmla="val 7608"/>
              <a:gd name="adj4" fmla="val 79988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14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Right click this window to see more functions such as adding extra well to make a symmetrical construction.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762000"/>
            <a:ext cx="6619832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ight Arrow Callout 6"/>
          <p:cNvSpPr/>
          <p:nvPr/>
        </p:nvSpPr>
        <p:spPr>
          <a:xfrm>
            <a:off x="457200" y="762000"/>
            <a:ext cx="2057400" cy="1143000"/>
          </a:xfrm>
          <a:prstGeom prst="rightArrowCallout">
            <a:avLst>
              <a:gd name="adj1" fmla="val 25000"/>
              <a:gd name="adj2" fmla="val 11415"/>
              <a:gd name="adj3" fmla="val 25000"/>
              <a:gd name="adj4" fmla="val 7063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 smtClean="0">
                <a:solidFill>
                  <a:schemeClr val="tx1"/>
                </a:solidFill>
              </a:rPr>
              <a:t>[First step] </a:t>
            </a:r>
            <a:r>
              <a:rPr lang="en-US" altLang="zh-CN" sz="1400" dirty="0" smtClean="0">
                <a:solidFill>
                  <a:schemeClr val="tx1"/>
                </a:solidFill>
              </a:rPr>
              <a:t>Open this window to create single diffuser.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Down Arrow Callout 9"/>
          <p:cNvSpPr/>
          <p:nvPr/>
        </p:nvSpPr>
        <p:spPr>
          <a:xfrm>
            <a:off x="3657600" y="76200"/>
            <a:ext cx="1905000" cy="1219200"/>
          </a:xfrm>
          <a:prstGeom prst="downArrowCallout">
            <a:avLst>
              <a:gd name="adj1" fmla="val 23876"/>
              <a:gd name="adj2" fmla="val 11938"/>
              <a:gd name="adj3" fmla="val 25000"/>
              <a:gd name="adj4" fmla="val 63235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Generate the whole diffuser array.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ight Arrow Callout 10"/>
          <p:cNvSpPr/>
          <p:nvPr/>
        </p:nvSpPr>
        <p:spPr>
          <a:xfrm>
            <a:off x="381000" y="2133600"/>
            <a:ext cx="2209800" cy="1143000"/>
          </a:xfrm>
          <a:prstGeom prst="rightArrowCallout">
            <a:avLst>
              <a:gd name="adj1" fmla="val 25000"/>
              <a:gd name="adj2" fmla="val 11415"/>
              <a:gd name="adj3" fmla="val 25000"/>
              <a:gd name="adj4" fmla="val 7063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This table saves single diffusers you created from build component diffusers.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" name="Right Arrow Callout 11"/>
          <p:cNvSpPr/>
          <p:nvPr/>
        </p:nvSpPr>
        <p:spPr>
          <a:xfrm>
            <a:off x="381000" y="4114800"/>
            <a:ext cx="2209800" cy="1143000"/>
          </a:xfrm>
          <a:prstGeom prst="rightArrowCallout">
            <a:avLst>
              <a:gd name="adj1" fmla="val 25000"/>
              <a:gd name="adj2" fmla="val 11415"/>
              <a:gd name="adj3" fmla="val 25000"/>
              <a:gd name="adj4" fmla="val 7063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This table gives the full view of the generated diffuser.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Up Arrow Callout 12"/>
          <p:cNvSpPr/>
          <p:nvPr/>
        </p:nvSpPr>
        <p:spPr>
          <a:xfrm>
            <a:off x="3505200" y="1752600"/>
            <a:ext cx="1905000" cy="1219200"/>
          </a:xfrm>
          <a:prstGeom prst="upArrowCallout">
            <a:avLst>
              <a:gd name="adj1" fmla="val 14434"/>
              <a:gd name="adj2" fmla="val 7881"/>
              <a:gd name="adj3" fmla="val 10318"/>
              <a:gd name="adj4" fmla="val 8247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You can temporarily deactivate a diffuser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Down Arrow Callout 13"/>
          <p:cNvSpPr/>
          <p:nvPr/>
        </p:nvSpPr>
        <p:spPr>
          <a:xfrm>
            <a:off x="6172200" y="152400"/>
            <a:ext cx="1981200" cy="1524000"/>
          </a:xfrm>
          <a:prstGeom prst="downArrowCallout">
            <a:avLst>
              <a:gd name="adj1" fmla="val 23876"/>
              <a:gd name="adj2" fmla="val 11938"/>
              <a:gd name="adj3" fmla="val 25000"/>
              <a:gd name="adj4" fmla="val 63235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This table saves the polar response calculation results.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Up Arrow Callout 14"/>
          <p:cNvSpPr/>
          <p:nvPr/>
        </p:nvSpPr>
        <p:spPr>
          <a:xfrm>
            <a:off x="6705600" y="5562600"/>
            <a:ext cx="1676400" cy="1219200"/>
          </a:xfrm>
          <a:prstGeom prst="upArrowCallout">
            <a:avLst>
              <a:gd name="adj1" fmla="val 14434"/>
              <a:gd name="adj2" fmla="val 7881"/>
              <a:gd name="adj3" fmla="val 10318"/>
              <a:gd name="adj4" fmla="val 8247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4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This area shows the polar response</a:t>
            </a:r>
            <a:r>
              <a:rPr lang="en-US" altLang="zh-CN" sz="1000" dirty="0" smtClean="0">
                <a:solidFill>
                  <a:schemeClr val="tx1"/>
                </a:solidFill>
              </a:rPr>
              <a:t> </a:t>
            </a:r>
            <a:r>
              <a:rPr lang="en-US" altLang="zh-CN" sz="1000" i="1" dirty="0" smtClean="0">
                <a:solidFill>
                  <a:schemeClr val="tx1"/>
                </a:solidFill>
              </a:rPr>
              <a:t>*Sound Splash does not use BEM</a:t>
            </a:r>
            <a:endParaRPr lang="en-US" sz="14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52400" y="1752600"/>
            <a:ext cx="883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Let’s take a look at the basic functions by making a 1D QRD.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609600"/>
            <a:ext cx="7010400" cy="5638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905000"/>
            <a:ext cx="5739607" cy="3054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ight Arrow Callout 15"/>
          <p:cNvSpPr/>
          <p:nvPr/>
        </p:nvSpPr>
        <p:spPr>
          <a:xfrm>
            <a:off x="228600" y="609600"/>
            <a:ext cx="1828800" cy="1143000"/>
          </a:xfrm>
          <a:prstGeom prst="rightArrowCallout">
            <a:avLst>
              <a:gd name="adj1" fmla="val 25000"/>
              <a:gd name="adj2" fmla="val 11415"/>
              <a:gd name="adj3" fmla="val 25000"/>
              <a:gd name="adj4" fmla="val 7063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1. Click here to open the component diffuser window.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Right Arrow Callout 16"/>
          <p:cNvSpPr/>
          <p:nvPr/>
        </p:nvSpPr>
        <p:spPr>
          <a:xfrm>
            <a:off x="381000" y="3048000"/>
            <a:ext cx="2133600" cy="1295400"/>
          </a:xfrm>
          <a:prstGeom prst="rightArrowCallout">
            <a:avLst>
              <a:gd name="adj1" fmla="val 25000"/>
              <a:gd name="adj2" fmla="val 11415"/>
              <a:gd name="adj3" fmla="val 25000"/>
              <a:gd name="adj4" fmla="val 7063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3. Select a diffuser type and define the specific parameters.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Right Arrow Callout 5"/>
          <p:cNvSpPr/>
          <p:nvPr/>
        </p:nvSpPr>
        <p:spPr>
          <a:xfrm>
            <a:off x="152400" y="1905000"/>
            <a:ext cx="2514600" cy="1143000"/>
          </a:xfrm>
          <a:prstGeom prst="rightArrowCallout">
            <a:avLst>
              <a:gd name="adj1" fmla="val 25000"/>
              <a:gd name="adj2" fmla="val 11415"/>
              <a:gd name="adj3" fmla="val 25000"/>
              <a:gd name="adj4" fmla="val 7063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2. Define diffuser’s general parameters.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219200"/>
            <a:ext cx="7239000" cy="385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Up Arrow Callout 8"/>
          <p:cNvSpPr/>
          <p:nvPr/>
        </p:nvSpPr>
        <p:spPr>
          <a:xfrm>
            <a:off x="990600" y="4876800"/>
            <a:ext cx="1676400" cy="1219200"/>
          </a:xfrm>
          <a:prstGeom prst="upArrowCallout">
            <a:avLst>
              <a:gd name="adj1" fmla="val 14434"/>
              <a:gd name="adj2" fmla="val 7881"/>
              <a:gd name="adj3" fmla="val 10318"/>
              <a:gd name="adj4" fmla="val 8247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Hit refresh to apply changes. Shortcut: Enter or double click.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Down Arrow Callout 10"/>
          <p:cNvSpPr/>
          <p:nvPr/>
        </p:nvSpPr>
        <p:spPr>
          <a:xfrm>
            <a:off x="1828800" y="3352800"/>
            <a:ext cx="1600200" cy="1219200"/>
          </a:xfrm>
          <a:prstGeom prst="downArrowCallout">
            <a:avLst>
              <a:gd name="adj1" fmla="val 23876"/>
              <a:gd name="adj2" fmla="val 11938"/>
              <a:gd name="adj3" fmla="val 25000"/>
              <a:gd name="adj4" fmla="val 63235"/>
            </a:avLst>
          </a:prstGeom>
          <a:solidFill>
            <a:srgbClr val="FFFFF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Transfer data to the main window.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" name="Up Arrow Callout 11"/>
          <p:cNvSpPr/>
          <p:nvPr/>
        </p:nvSpPr>
        <p:spPr>
          <a:xfrm>
            <a:off x="2667000" y="4876800"/>
            <a:ext cx="1676400" cy="1219200"/>
          </a:xfrm>
          <a:prstGeom prst="upArrowCallout">
            <a:avLst>
              <a:gd name="adj1" fmla="val 14434"/>
              <a:gd name="adj2" fmla="val 7881"/>
              <a:gd name="adj3" fmla="val 10318"/>
              <a:gd name="adj4" fmla="val 8247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After you are done, close this window to return to the main window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Down Arrow Callout 12"/>
          <p:cNvSpPr/>
          <p:nvPr/>
        </p:nvSpPr>
        <p:spPr>
          <a:xfrm>
            <a:off x="5257800" y="381000"/>
            <a:ext cx="1828800" cy="1447800"/>
          </a:xfrm>
          <a:prstGeom prst="downArrowCallout">
            <a:avLst>
              <a:gd name="adj1" fmla="val 23876"/>
              <a:gd name="adj2" fmla="val 11938"/>
              <a:gd name="adj3" fmla="val 25000"/>
              <a:gd name="adj4" fmla="val 63235"/>
            </a:avLst>
          </a:prstGeom>
          <a:solidFill>
            <a:srgbClr val="FFFFF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Data of the single diffuser. Depth is relatively drawn in scale.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867" y="457199"/>
            <a:ext cx="8008267" cy="4556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28600" y="5257800"/>
            <a:ext cx="88722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Let’s create a QRD with N=13, design frequency=600Hz, well width=5cm, Integer constant=4.</a:t>
            </a:r>
          </a:p>
          <a:p>
            <a:r>
              <a:rPr lang="en-US" altLang="zh-CN" dirty="0" smtClean="0"/>
              <a:t>Hit Refresh and Send (once). You should see the diffuser is listed in the main window, and hit</a:t>
            </a:r>
          </a:p>
          <a:p>
            <a:r>
              <a:rPr lang="en-US" altLang="zh-CN" dirty="0" smtClean="0"/>
              <a:t>“Close” button to return to the main window.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066800"/>
            <a:ext cx="6710363" cy="539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Callout 4"/>
          <p:cNvSpPr/>
          <p:nvPr/>
        </p:nvSpPr>
        <p:spPr>
          <a:xfrm>
            <a:off x="304800" y="1524000"/>
            <a:ext cx="1905000" cy="1295400"/>
          </a:xfrm>
          <a:prstGeom prst="rightArrowCallout">
            <a:avLst>
              <a:gd name="adj1" fmla="val 8944"/>
              <a:gd name="adj2" fmla="val 9394"/>
              <a:gd name="adj3" fmla="val 7608"/>
              <a:gd name="adj4" fmla="val 79988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1400" dirty="0" smtClean="0">
              <a:solidFill>
                <a:schemeClr val="tx1"/>
              </a:solidFill>
            </a:endParaRPr>
          </a:p>
          <a:p>
            <a:r>
              <a:rPr lang="en-US" altLang="zh-CN" sz="1400" dirty="0" smtClean="0">
                <a:solidFill>
                  <a:schemeClr val="tx1"/>
                </a:solidFill>
              </a:rPr>
              <a:t>You will see the newly created diffuser(s) here.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Down Arrow Callout 5"/>
          <p:cNvSpPr/>
          <p:nvPr/>
        </p:nvSpPr>
        <p:spPr>
          <a:xfrm>
            <a:off x="3810000" y="228600"/>
            <a:ext cx="1219200" cy="1219200"/>
          </a:xfrm>
          <a:prstGeom prst="downArrowCallout">
            <a:avLst>
              <a:gd name="adj1" fmla="val 23876"/>
              <a:gd name="adj2" fmla="val 11938"/>
              <a:gd name="adj3" fmla="val 25000"/>
              <a:gd name="adj4" fmla="val 63235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Click here to calculate the total diffuser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57200"/>
            <a:ext cx="7239000" cy="582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own Arrow Callout 7"/>
          <p:cNvSpPr/>
          <p:nvPr/>
        </p:nvSpPr>
        <p:spPr>
          <a:xfrm>
            <a:off x="4495800" y="1371600"/>
            <a:ext cx="1600200" cy="1371600"/>
          </a:xfrm>
          <a:prstGeom prst="downArrowCallout">
            <a:avLst>
              <a:gd name="adj1" fmla="val 23876"/>
              <a:gd name="adj2" fmla="val 11938"/>
              <a:gd name="adj3" fmla="val 25000"/>
              <a:gd name="adj4" fmla="val 63235"/>
            </a:avLst>
          </a:prstGeom>
          <a:solidFill>
            <a:srgbClr val="FFFFF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chemeClr val="tx1"/>
                </a:solidFill>
              </a:rPr>
              <a:t>Click here to calculate the polar response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1560" y="238125"/>
            <a:ext cx="6240880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14400" y="52578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Try changing the polar response frequency to 500Hz, 600Hz, 700Hz and 800Hz and overlay all polar curves.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</Words>
  <Application>Microsoft Office PowerPoint</Application>
  <PresentationFormat>On-screen Show (4:3)</PresentationFormat>
  <Paragraphs>40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Xian</dc:creator>
  <cp:lastModifiedBy>Hadi Sumoro</cp:lastModifiedBy>
  <cp:revision>55</cp:revision>
  <dcterms:created xsi:type="dcterms:W3CDTF">2012-03-24T02:02:27Z</dcterms:created>
  <dcterms:modified xsi:type="dcterms:W3CDTF">2013-02-28T02:59:39Z</dcterms:modified>
</cp:coreProperties>
</file>